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M PLUS 1p"/>
      <p:regular r:id="rId17"/>
      <p:bold r:id="rId18"/>
    </p:embeddedFont>
    <p:embeddedFont>
      <p:font typeface="M PLUS 1p Medium"/>
      <p:regular r:id="rId19"/>
      <p:bold r:id="rId20"/>
    </p:embeddedFont>
    <p:embeddedFont>
      <p:font typeface="M PLUS Rounded 1c"/>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阿部大樹"/>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41EEF0-0FD5-4EB0-AFA2-F0BD87C73AE4}">
  <a:tblStyle styleId="{6441EEF0-0FD5-4EB0-AFA2-F0BD87C73A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PLUS1pMedium-bold.fntdata"/><Relationship Id="rId11" Type="http://schemas.openxmlformats.org/officeDocument/2006/relationships/slide" Target="slides/slide4.xml"/><Relationship Id="rId22" Type="http://schemas.openxmlformats.org/officeDocument/2006/relationships/font" Target="fonts/MPLUSRounded1c-bold.fntdata"/><Relationship Id="rId10" Type="http://schemas.openxmlformats.org/officeDocument/2006/relationships/slide" Target="slides/slide3.xml"/><Relationship Id="rId21" Type="http://schemas.openxmlformats.org/officeDocument/2006/relationships/font" Target="fonts/MPLUSRounded1c-regular.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MPLUS1p-regular.fntdata"/><Relationship Id="rId16" Type="http://schemas.openxmlformats.org/officeDocument/2006/relationships/slide" Target="slides/slide9.xml"/><Relationship Id="rId5" Type="http://schemas.openxmlformats.org/officeDocument/2006/relationships/commentAuthors" Target="commentAuthors.xml"/><Relationship Id="rId19" Type="http://schemas.openxmlformats.org/officeDocument/2006/relationships/font" Target="fonts/MPLUS1pMedium-regular.fntdata"/><Relationship Id="rId6" Type="http://schemas.openxmlformats.org/officeDocument/2006/relationships/slideMaster" Target="slideMasters/slideMaster1.xml"/><Relationship Id="rId18" Type="http://schemas.openxmlformats.org/officeDocument/2006/relationships/font" Target="fonts/MPLUS1p-bold.fntdata"/><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2-02T13:16:25.906">
    <p:pos x="6000" y="0"/>
    <p:text>円グラフ差し替える、自分で作る</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6-02-02T13:16:07.667">
    <p:pos x="6000" y="0"/>
    <p:text>RAGをもう少し強調した方がいい</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建マネ研の阿部から、「LLMを用いた鋼プレートガーダー橋BIMモデルの自動生成」というタイトルで発表させていただきます。</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7ab9e463c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37ab9e463ca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まず研究の背景と目的について簡単に説明します。</a:t>
            </a:r>
            <a:endParaRPr/>
          </a:p>
          <a:p>
            <a:pPr indent="0" lvl="0" marL="0" rtl="0" algn="l">
              <a:spcBef>
                <a:spcPts val="0"/>
              </a:spcBef>
              <a:spcAft>
                <a:spcPts val="0"/>
              </a:spcAft>
              <a:buNone/>
            </a:pPr>
            <a:r>
              <a:rPr lang="ja"/>
              <a:t>背景としては、人手不足などの問題に対してBIMの導入が求められている中で、ソフトウェア操作によるBIM作成には工数がかかるという課題があります。</a:t>
            </a:r>
            <a:endParaRPr/>
          </a:p>
          <a:p>
            <a:pPr indent="0" lvl="0" marL="0" rtl="0" algn="l">
              <a:spcBef>
                <a:spcPts val="0"/>
              </a:spcBef>
              <a:spcAft>
                <a:spcPts val="0"/>
              </a:spcAft>
              <a:buNone/>
            </a:pPr>
            <a:r>
              <a:rPr lang="ja"/>
              <a:t>実際にグラフにあるように、国土交通省の「BIMCIMにより非効率になったもの」というアンケートでは工数関連が61%も挙げられています。</a:t>
            </a:r>
            <a:endParaRPr/>
          </a:p>
          <a:p>
            <a:pPr indent="0" lvl="0" marL="0" rtl="0" algn="l">
              <a:spcBef>
                <a:spcPts val="0"/>
              </a:spcBef>
              <a:spcAft>
                <a:spcPts val="0"/>
              </a:spcAft>
              <a:buNone/>
            </a:pPr>
            <a:r>
              <a:rPr lang="ja"/>
              <a:t>それに対し、少数のパラメータ指定からLLMが自律的に橋梁のBIMモデルを作成することで大幅に工数を削減するようなシステムを最終的な目標としつつ、</a:t>
            </a:r>
            <a:endParaRPr/>
          </a:p>
          <a:p>
            <a:pPr indent="0" lvl="0" marL="0" rtl="0" algn="l">
              <a:spcBef>
                <a:spcPts val="0"/>
              </a:spcBef>
              <a:spcAft>
                <a:spcPts val="0"/>
              </a:spcAft>
              <a:buNone/>
            </a:pPr>
            <a:r>
              <a:rPr lang="ja"/>
              <a:t>本研究ではそれを「橋長と幅員」から「鋼プレートガーダー橋のBIM作成」　にスコープを絞って検証しました。</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a62cdcae1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a62cdcae1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これは土木分野に限った話ではありませんが、LLMを使用することには、「専門性の不足」という課題が付いて回ります。</a:t>
            </a:r>
            <a:endParaRPr/>
          </a:p>
          <a:p>
            <a:pPr indent="0" lvl="0" marL="0" rtl="0" algn="l">
              <a:spcBef>
                <a:spcPts val="0"/>
              </a:spcBef>
              <a:spcAft>
                <a:spcPts val="0"/>
              </a:spcAft>
              <a:buNone/>
            </a:pPr>
            <a:r>
              <a:rPr lang="ja"/>
              <a:t>本研究においては、それは大きく二つの形で現れます。</a:t>
            </a:r>
            <a:endParaRPr/>
          </a:p>
          <a:p>
            <a:pPr indent="0" lvl="0" marL="0" rtl="0" algn="l">
              <a:spcBef>
                <a:spcPts val="0"/>
              </a:spcBef>
              <a:spcAft>
                <a:spcPts val="0"/>
              </a:spcAft>
              <a:buNone/>
            </a:pPr>
            <a:r>
              <a:rPr lang="ja"/>
              <a:t>一つ目は、橋梁工学的な妥当性です。いざ生成した橋梁のモデルが実際に荷重などに耐えられるか、などをLLM単体からの出力に期待することは難しいです。</a:t>
            </a:r>
            <a:endParaRPr/>
          </a:p>
          <a:p>
            <a:pPr indent="0" lvl="0" marL="0" rtl="0" algn="l">
              <a:spcBef>
                <a:spcPts val="0"/>
              </a:spcBef>
              <a:spcAft>
                <a:spcPts val="0"/>
              </a:spcAft>
              <a:buNone/>
            </a:pPr>
            <a:r>
              <a:rPr lang="ja"/>
              <a:t>二つ目は、IFCファイル形式の妥当性です。IFCファイルとは、BIMモデルの中身を表すファイルの標準的なフォーマットですが、右の図のように中身は複雑であり、かつ土木建築固有の形式であるため直接的な生成の精度が担保できません。</a:t>
            </a:r>
            <a:endParaRPr/>
          </a:p>
          <a:p>
            <a:pPr indent="0" lvl="0" marL="0" rtl="0" algn="l">
              <a:spcBef>
                <a:spcPts val="0"/>
              </a:spcBef>
              <a:spcAft>
                <a:spcPts val="0"/>
              </a:spcAft>
              <a:buNone/>
            </a:pPr>
            <a:r>
              <a:rPr lang="ja"/>
              <a:t>実際、山本らの研究ではLLMに対して球や円柱などの単純なIFCを生成させましたが、精度は30-60%にとどまりました。</a:t>
            </a:r>
            <a:endParaRPr/>
          </a:p>
          <a:p>
            <a:pPr indent="0" lvl="0" marL="0" rtl="0" algn="l">
              <a:spcBef>
                <a:spcPts val="0"/>
              </a:spcBef>
              <a:spcAft>
                <a:spcPts val="0"/>
              </a:spcAft>
              <a:buNone/>
            </a:pPr>
            <a:r>
              <a:rPr lang="ja"/>
              <a:t>これらの大きな二つの課題、すなわち 橋梁工学的な妥当性　IFCファイル形式の妥当性　を担保することが重要となります。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bf758332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bf75833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ここでは、前ページの二つの課題を踏まえ、本研究で用いた全体のシステムを説明します。</a:t>
            </a:r>
            <a:endParaRPr/>
          </a:p>
          <a:p>
            <a:pPr indent="0" lvl="0" marL="0" rtl="0" algn="l">
              <a:spcBef>
                <a:spcPts val="0"/>
              </a:spcBef>
              <a:spcAft>
                <a:spcPts val="0"/>
              </a:spcAft>
              <a:buNone/>
            </a:pPr>
            <a:r>
              <a:rPr lang="ja"/>
              <a:t>まず、全体システムは四角で囲った大きく３つのサブシステムからなります。</a:t>
            </a:r>
            <a:endParaRPr/>
          </a:p>
          <a:p>
            <a:pPr indent="0" lvl="0" marL="0" rtl="0" algn="l">
              <a:spcBef>
                <a:spcPts val="0"/>
              </a:spcBef>
              <a:spcAft>
                <a:spcPts val="0"/>
              </a:spcAft>
              <a:buNone/>
            </a:pPr>
            <a:r>
              <a:rPr lang="ja"/>
              <a:t>まず一つ目がRAGです。</a:t>
            </a:r>
            <a:endParaRPr/>
          </a:p>
          <a:p>
            <a:pPr indent="0" lvl="0" marL="0" rtl="0" algn="l">
              <a:spcBef>
                <a:spcPts val="0"/>
              </a:spcBef>
              <a:spcAft>
                <a:spcPts val="0"/>
              </a:spcAft>
              <a:buNone/>
            </a:pPr>
            <a:r>
              <a:rPr lang="ja"/>
              <a:t>RAGとは一般に、外部の知識を検索してLLMに与えることで専門知を付与する方法ですが、ここでは道路橋示方書などを設計知として与え、それを踏まえてLLMが「初期案」を生成します。</a:t>
            </a:r>
            <a:endParaRPr/>
          </a:p>
          <a:p>
            <a:pPr indent="0" lvl="0" marL="0" rtl="0" algn="l">
              <a:spcBef>
                <a:spcPts val="0"/>
              </a:spcBef>
              <a:spcAft>
                <a:spcPts val="0"/>
              </a:spcAft>
              <a:buNone/>
            </a:pPr>
            <a:r>
              <a:rPr lang="ja"/>
              <a:t>二つ目が照査＋修正のループです。</a:t>
            </a:r>
            <a:endParaRPr/>
          </a:p>
          <a:p>
            <a:pPr indent="0" lvl="0" marL="0" rtl="0" algn="l">
              <a:spcBef>
                <a:spcPts val="0"/>
              </a:spcBef>
              <a:spcAft>
                <a:spcPts val="0"/>
              </a:spcAft>
              <a:buNone/>
            </a:pPr>
            <a:r>
              <a:rPr lang="ja"/>
              <a:t>初期設計の結果を照査にかけ、不合格なら修正して再照査、のループを繰り返します。</a:t>
            </a:r>
            <a:endParaRPr/>
          </a:p>
          <a:p>
            <a:pPr indent="0" lvl="0" marL="0" rtl="0" algn="l">
              <a:spcBef>
                <a:spcPts val="0"/>
              </a:spcBef>
              <a:spcAft>
                <a:spcPts val="0"/>
              </a:spcAft>
              <a:buNone/>
            </a:pPr>
            <a:r>
              <a:rPr lang="ja"/>
              <a:t>これら二つにより、先にあげた「橋梁工学的な妥当性」を担保することができます。</a:t>
            </a:r>
            <a:endParaRPr/>
          </a:p>
          <a:p>
            <a:pPr indent="0" lvl="0" marL="0" rtl="0" algn="l">
              <a:spcBef>
                <a:spcPts val="0"/>
              </a:spcBef>
              <a:spcAft>
                <a:spcPts val="0"/>
              </a:spcAft>
              <a:buNone/>
            </a:pPr>
            <a:r>
              <a:rPr lang="ja"/>
              <a:t>そして３つ目がIFC変換です。LLMが生成しやすいJSON形式でパラメータセットを出力させ、それをpythonで決定的にIFCに変換します。</a:t>
            </a:r>
            <a:endParaRPr/>
          </a:p>
          <a:p>
            <a:pPr indent="0" lvl="0" marL="0" rtl="0" algn="l">
              <a:spcBef>
                <a:spcPts val="0"/>
              </a:spcBef>
              <a:spcAft>
                <a:spcPts val="0"/>
              </a:spcAft>
              <a:buNone/>
            </a:pPr>
            <a:r>
              <a:rPr lang="ja"/>
              <a:t>これにより、二つ目の課題であるファイル形式の妥当性を担保することができます。</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62cdcae1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a62cdcae1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ここでは、前で述べた全体システムを評価する実験について説明します。</a:t>
            </a:r>
            <a:endParaRPr/>
          </a:p>
          <a:p>
            <a:pPr indent="0" lvl="0" marL="0" rtl="0" algn="l">
              <a:spcBef>
                <a:spcPts val="0"/>
              </a:spcBef>
              <a:spcAft>
                <a:spcPts val="0"/>
              </a:spcAft>
              <a:buNone/>
            </a:pPr>
            <a:r>
              <a:rPr lang="ja"/>
              <a:t>まず実験条件として、橋長20-70m, 幅員8-24mの中から現実的なレンジで32ペア選び、rag有無、各３試行で合計192件生成します。</a:t>
            </a:r>
            <a:endParaRPr/>
          </a:p>
          <a:p>
            <a:pPr indent="0" lvl="0" marL="0" rtl="0" algn="l">
              <a:spcBef>
                <a:spcPts val="0"/>
              </a:spcBef>
              <a:spcAft>
                <a:spcPts val="0"/>
              </a:spcAft>
              <a:buNone/>
            </a:pPr>
            <a:r>
              <a:rPr lang="ja"/>
              <a:t>照査の項目としては右にある６項目になります。繰り返しを最大5回とします。</a:t>
            </a:r>
            <a:endParaRPr/>
          </a:p>
          <a:p>
            <a:pPr indent="0" lvl="0" marL="0" rtl="0" algn="l">
              <a:spcBef>
                <a:spcPts val="0"/>
              </a:spcBef>
              <a:spcAft>
                <a:spcPts val="0"/>
              </a:spcAft>
              <a:buNone/>
            </a:pPr>
            <a:r>
              <a:rPr lang="ja"/>
              <a:t>評価指標としては主に初回合格率と最終合格率があります。それぞれ照査をクリアすることを「合格」と呼びますが、</a:t>
            </a:r>
            <a:endParaRPr/>
          </a:p>
          <a:p>
            <a:pPr indent="0" lvl="0" marL="0" rtl="0" algn="l">
              <a:spcBef>
                <a:spcPts val="0"/>
              </a:spcBef>
              <a:spcAft>
                <a:spcPts val="0"/>
              </a:spcAft>
              <a:buNone/>
            </a:pPr>
            <a:r>
              <a:rPr lang="ja"/>
              <a:t>前者はRAG単体での効果を測り、後者はシステム全体としての効果を測ります。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bcef736c1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bcef736c1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ここでは実験の結果について説明します。</a:t>
            </a:r>
            <a:endParaRPr/>
          </a:p>
          <a:p>
            <a:pPr indent="0" lvl="0" marL="0" rtl="0" algn="l">
              <a:spcBef>
                <a:spcPts val="0"/>
              </a:spcBef>
              <a:spcAft>
                <a:spcPts val="0"/>
              </a:spcAft>
              <a:buNone/>
            </a:pPr>
            <a:r>
              <a:rPr lang="ja"/>
              <a:t>点線がragなし、実線がragありの場合の各回の合格率になります。</a:t>
            </a:r>
            <a:endParaRPr/>
          </a:p>
          <a:p>
            <a:pPr indent="0" lvl="0" marL="0" rtl="0" algn="l">
              <a:spcBef>
                <a:spcPts val="0"/>
              </a:spcBef>
              <a:spcAft>
                <a:spcPts val="0"/>
              </a:spcAft>
              <a:buNone/>
            </a:pPr>
            <a:r>
              <a:rPr lang="ja"/>
              <a:t>まず、システム全体の効果を測る指標となる「最終合格率」については、95.8%を記録しました。</a:t>
            </a:r>
            <a:endParaRPr/>
          </a:p>
          <a:p>
            <a:pPr indent="0" lvl="0" marL="0" rtl="0" algn="l">
              <a:spcBef>
                <a:spcPts val="0"/>
              </a:spcBef>
              <a:spcAft>
                <a:spcPts val="0"/>
              </a:spcAft>
              <a:buNone/>
            </a:pPr>
            <a:r>
              <a:rPr lang="ja"/>
              <a:t>さらに、グラフのようにRAGにより明確な合格率の向上が見られ、照査＋修正ループによる向上も見られます。これらから、それぞれのシステムの有効性が確認できました。</a:t>
            </a:r>
            <a:endParaRPr/>
          </a:p>
          <a:p>
            <a:pPr indent="0" lvl="0" marL="0" rtl="0" algn="l">
              <a:spcBef>
                <a:spcPts val="0"/>
              </a:spcBef>
              <a:spcAft>
                <a:spcPts val="0"/>
              </a:spcAft>
              <a:buNone/>
            </a:pPr>
            <a:r>
              <a:rPr lang="ja"/>
              <a:t>しかし一方で、RAGによる初期設計のみでは26%の合格率にとどまりました。これについて次のスライドで考察します。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c249d5f69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249d5f69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RAGのみでは低い合格率にとどまった理由について考察します。</a:t>
            </a:r>
            <a:endParaRPr/>
          </a:p>
          <a:p>
            <a:pPr indent="0" lvl="0" marL="0" rtl="0" algn="l">
              <a:spcBef>
                <a:spcPts val="0"/>
              </a:spcBef>
              <a:spcAft>
                <a:spcPts val="0"/>
              </a:spcAft>
              <a:buNone/>
            </a:pPr>
            <a:r>
              <a:rPr lang="ja"/>
              <a:t>RAGでヒットした条文などを確認すると、提示したようなパラメータ間の経験的なルールが多いことがわかりました。</a:t>
            </a:r>
            <a:endParaRPr/>
          </a:p>
          <a:p>
            <a:pPr indent="0" lvl="0" marL="0" rtl="0" algn="l">
              <a:spcBef>
                <a:spcPts val="0"/>
              </a:spcBef>
              <a:spcAft>
                <a:spcPts val="0"/>
              </a:spcAft>
              <a:buNone/>
            </a:pPr>
            <a:r>
              <a:rPr lang="ja"/>
              <a:t>例えばこれらのパラメータからどう計算し、どんな基準をクリアすれば問題ないのか、のような複雑な情報を加味できていませんでした。</a:t>
            </a:r>
            <a:endParaRPr/>
          </a:p>
          <a:p>
            <a:pPr indent="0" lvl="0" marL="0" rtl="0" algn="l">
              <a:spcBef>
                <a:spcPts val="0"/>
              </a:spcBef>
              <a:spcAft>
                <a:spcPts val="0"/>
              </a:spcAft>
              <a:buNone/>
            </a:pPr>
            <a:r>
              <a:rPr lang="ja"/>
              <a:t>これはRAGの課題として一般的に言われる、文脈の保持が難しいという点と一致します。</a:t>
            </a:r>
            <a:endParaRPr/>
          </a:p>
          <a:p>
            <a:pPr indent="0" lvl="0" marL="0" rtl="0" algn="l">
              <a:spcBef>
                <a:spcPts val="0"/>
              </a:spcBef>
              <a:spcAft>
                <a:spcPts val="0"/>
              </a:spcAft>
              <a:buNone/>
            </a:pPr>
            <a:r>
              <a:rPr lang="ja"/>
              <a:t>これに対しては、設計知たる道路橋示方書などをより構造的に整理し、それに対して検索をする必要があると考えられます。</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c249d5f69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c249d5f69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以上をまとめます。</a:t>
            </a:r>
            <a:endParaRPr/>
          </a:p>
          <a:p>
            <a:pPr indent="0" lvl="0" marL="0" rtl="0" algn="l">
              <a:spcBef>
                <a:spcPts val="0"/>
              </a:spcBef>
              <a:spcAft>
                <a:spcPts val="0"/>
              </a:spcAft>
              <a:buNone/>
            </a:pPr>
            <a:r>
              <a:rPr lang="ja"/>
              <a:t>まず成果として、本研究では橋長と幅員の二つのパラメータのみから、簡易的な照査の範囲内ではありますが、95.8%の合格率でBIMモデルを生成することができ、RAGと照査＋修正、それぞれの有効性を示すことができました。</a:t>
            </a:r>
            <a:endParaRPr/>
          </a:p>
          <a:p>
            <a:pPr indent="0" lvl="0" marL="0" rtl="0" algn="l">
              <a:spcBef>
                <a:spcPts val="0"/>
              </a:spcBef>
              <a:spcAft>
                <a:spcPts val="0"/>
              </a:spcAft>
              <a:buNone/>
            </a:pPr>
            <a:r>
              <a:rPr lang="ja"/>
              <a:t>一方でRAGのみでは表面的な関係しか抽出できず、低い合格率を示しました。</a:t>
            </a:r>
            <a:endParaRPr/>
          </a:p>
          <a:p>
            <a:pPr indent="0" lvl="0" marL="0" rtl="0" algn="l">
              <a:spcBef>
                <a:spcPts val="0"/>
              </a:spcBef>
              <a:spcAft>
                <a:spcPts val="0"/>
              </a:spcAft>
              <a:buNone/>
            </a:pPr>
            <a:r>
              <a:rPr lang="ja"/>
              <a:t>今後の展望としては、まず設計知の構造化が挙げられます。これにより複雑な道路橋示方書を適切に解釈してRAGのみでも精度の高い初期案の生成が期待されます。さらに、これをプレートガーダーからトラスなどに広げていくことも可能であると考えられます。</a:t>
            </a:r>
            <a:endParaRPr/>
          </a:p>
          <a:p>
            <a:pPr indent="0" lvl="0" marL="0" rtl="0" algn="l">
              <a:spcBef>
                <a:spcPts val="0"/>
              </a:spcBef>
              <a:spcAft>
                <a:spcPts val="0"/>
              </a:spcAft>
              <a:buNone/>
            </a:pPr>
            <a:r>
              <a:rPr lang="ja"/>
              <a:t>また、対傾構や横構などは今回省きましたが、今後はそれを追加してさらに詳細な構造の表現が可能に</a:t>
            </a:r>
            <a:r>
              <a:rPr lang="ja"/>
              <a:t>なることが見込まれます。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ab9e463ca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ab9e463ca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1" name="Google Shape;11;p2"/>
          <p:cNvPicPr preferRelativeResize="0"/>
          <p:nvPr/>
        </p:nvPicPr>
        <p:blipFill>
          <a:blip r:embed="rId2">
            <a:alphaModFix/>
          </a:blip>
          <a:stretch>
            <a:fillRect/>
          </a:stretch>
        </p:blipFill>
        <p:spPr>
          <a:xfrm>
            <a:off x="0" y="142675"/>
            <a:ext cx="4435425" cy="2989625"/>
          </a:xfrm>
          <a:prstGeom prst="rect">
            <a:avLst/>
          </a:prstGeom>
          <a:noFill/>
          <a:ln>
            <a:noFill/>
          </a:ln>
        </p:spPr>
      </p:pic>
      <p:sp>
        <p:nvSpPr>
          <p:cNvPr id="12" name="Google Shape;12;p2"/>
          <p:cNvSpPr txBox="1"/>
          <p:nvPr>
            <p:ph type="title"/>
          </p:nvPr>
        </p:nvSpPr>
        <p:spPr>
          <a:xfrm>
            <a:off x="311300" y="2928025"/>
            <a:ext cx="5009700" cy="585000"/>
          </a:xfrm>
          <a:prstGeom prst="rect">
            <a:avLst/>
          </a:prstGeom>
        </p:spPr>
        <p:txBody>
          <a:bodyPr anchorCtr="0" anchor="t" bIns="91425" lIns="91425" spcFirstLastPara="1" rIns="91425" wrap="square" tIns="91425">
            <a:normAutofit/>
          </a:bodyPr>
          <a:lstStyle>
            <a:lvl1pPr lvl="0">
              <a:spcBef>
                <a:spcPts val="0"/>
              </a:spcBef>
              <a:spcAft>
                <a:spcPts val="0"/>
              </a:spcAft>
              <a:buClr>
                <a:srgbClr val="434343"/>
              </a:buClr>
              <a:buSzPts val="3100"/>
              <a:buFont typeface="M PLUS 1p"/>
              <a:buNone/>
              <a:defRPr b="1" sz="3100">
                <a:solidFill>
                  <a:srgbClr val="434343"/>
                </a:solidFill>
                <a:latin typeface="M PLUS 1p"/>
                <a:ea typeface="M PLUS 1p"/>
                <a:cs typeface="M PLUS 1p"/>
                <a:sym typeface="M PLUS 1p"/>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3" name="Google Shape;13;p2"/>
          <p:cNvSpPr txBox="1"/>
          <p:nvPr>
            <p:ph idx="1" type="subTitle"/>
          </p:nvPr>
        </p:nvSpPr>
        <p:spPr>
          <a:xfrm>
            <a:off x="428000" y="3900800"/>
            <a:ext cx="4698600" cy="1002000"/>
          </a:xfrm>
          <a:prstGeom prst="rect">
            <a:avLst/>
          </a:prstGeom>
        </p:spPr>
        <p:txBody>
          <a:bodyPr anchorCtr="0" anchor="t" bIns="91425" lIns="91425" spcFirstLastPara="1" rIns="91425" wrap="square" tIns="91425">
            <a:normAutofit/>
          </a:bodyPr>
          <a:lstStyle>
            <a:lvl1pPr lvl="0">
              <a:spcBef>
                <a:spcPts val="0"/>
              </a:spcBef>
              <a:spcAft>
                <a:spcPts val="0"/>
              </a:spcAft>
              <a:buSzPts val="2000"/>
              <a:buFont typeface="M PLUS Rounded 1c"/>
              <a:buNone/>
              <a:defRPr sz="2000">
                <a:latin typeface="M PLUS Rounded 1c"/>
                <a:ea typeface="M PLUS Rounded 1c"/>
                <a:cs typeface="M PLUS Rounded 1c"/>
                <a:sym typeface="M PLUS Rounded 1c"/>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p:cSld name="CUSTOM_1">
    <p:spTree>
      <p:nvGrpSpPr>
        <p:cNvPr id="14" name="Shape 14"/>
        <p:cNvGrpSpPr/>
        <p:nvPr/>
      </p:nvGrpSpPr>
      <p:grpSpPr>
        <a:xfrm>
          <a:off x="0" y="0"/>
          <a:ext cx="0" cy="0"/>
          <a:chOff x="0" y="0"/>
          <a:chExt cx="0" cy="0"/>
        </a:xfrm>
      </p:grpSpPr>
      <p:grpSp>
        <p:nvGrpSpPr>
          <p:cNvPr id="15" name="Google Shape;15;p3"/>
          <p:cNvGrpSpPr/>
          <p:nvPr/>
        </p:nvGrpSpPr>
        <p:grpSpPr>
          <a:xfrm>
            <a:off x="0" y="832379"/>
            <a:ext cx="9156600" cy="31271"/>
            <a:chOff x="0" y="984779"/>
            <a:chExt cx="9156600" cy="31271"/>
          </a:xfrm>
        </p:grpSpPr>
        <p:cxnSp>
          <p:nvCxnSpPr>
            <p:cNvPr id="16" name="Google Shape;16;p3"/>
            <p:cNvCxnSpPr/>
            <p:nvPr/>
          </p:nvCxnSpPr>
          <p:spPr>
            <a:xfrm>
              <a:off x="0" y="1016050"/>
              <a:ext cx="9156600" cy="0"/>
            </a:xfrm>
            <a:prstGeom prst="straightConnector1">
              <a:avLst/>
            </a:prstGeom>
            <a:noFill/>
            <a:ln cap="flat" cmpd="sng" w="28575">
              <a:solidFill>
                <a:srgbClr val="667881"/>
              </a:solidFill>
              <a:prstDash val="solid"/>
              <a:round/>
              <a:headEnd len="med" w="med" type="none"/>
              <a:tailEnd len="med" w="med" type="none"/>
            </a:ln>
          </p:spPr>
        </p:cxnSp>
        <p:cxnSp>
          <p:nvCxnSpPr>
            <p:cNvPr id="17" name="Google Shape;17;p3"/>
            <p:cNvCxnSpPr/>
            <p:nvPr/>
          </p:nvCxnSpPr>
          <p:spPr>
            <a:xfrm>
              <a:off x="0" y="984779"/>
              <a:ext cx="9156600" cy="0"/>
            </a:xfrm>
            <a:prstGeom prst="straightConnector1">
              <a:avLst/>
            </a:prstGeom>
            <a:noFill/>
            <a:ln cap="flat" cmpd="sng" w="38100">
              <a:solidFill>
                <a:schemeClr val="accent1"/>
              </a:solidFill>
              <a:prstDash val="solid"/>
              <a:round/>
              <a:headEnd len="med" w="med" type="none"/>
              <a:tailEnd len="med" w="med" type="none"/>
            </a:ln>
          </p:spPr>
        </p:cxnSp>
      </p:grpSp>
      <p:sp>
        <p:nvSpPr>
          <p:cNvPr id="18" name="Google Shape;18;p3"/>
          <p:cNvSpPr txBox="1"/>
          <p:nvPr>
            <p:ph type="title"/>
          </p:nvPr>
        </p:nvSpPr>
        <p:spPr>
          <a:xfrm>
            <a:off x="0" y="0"/>
            <a:ext cx="8301900" cy="573900"/>
          </a:xfrm>
          <a:prstGeom prst="rect">
            <a:avLst/>
          </a:prstGeom>
          <a:ln>
            <a:noFill/>
          </a:ln>
        </p:spPr>
        <p:txBody>
          <a:bodyPr anchorCtr="0" anchor="t" bIns="91425" lIns="91425" spcFirstLastPara="1" rIns="91425" wrap="square" tIns="91425">
            <a:normAutofit/>
          </a:bodyPr>
          <a:lstStyle>
            <a:lvl1pPr lvl="0">
              <a:spcBef>
                <a:spcPts val="0"/>
              </a:spcBef>
              <a:spcAft>
                <a:spcPts val="0"/>
              </a:spcAft>
              <a:buClr>
                <a:srgbClr val="434343"/>
              </a:buClr>
              <a:buSzPts val="3000"/>
              <a:buFont typeface="M PLUS 1p"/>
              <a:buNone/>
              <a:defRPr b="1" sz="3000">
                <a:solidFill>
                  <a:srgbClr val="434343"/>
                </a:solidFill>
                <a:latin typeface="M PLUS 1p"/>
                <a:ea typeface="M PLUS 1p"/>
                <a:cs typeface="M PLUS 1p"/>
                <a:sym typeface="M PLUS 1p"/>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19" name="Google Shape;19;p3"/>
          <p:cNvSpPr txBox="1"/>
          <p:nvPr>
            <p:ph idx="2" type="title"/>
          </p:nvPr>
        </p:nvSpPr>
        <p:spPr>
          <a:xfrm>
            <a:off x="0" y="573900"/>
            <a:ext cx="4145400" cy="258600"/>
          </a:xfrm>
          <a:prstGeom prst="rect">
            <a:avLst/>
          </a:prstGeom>
          <a:ln>
            <a:noFill/>
          </a:ln>
        </p:spPr>
        <p:txBody>
          <a:bodyPr anchorCtr="0" anchor="ctr" bIns="91425" lIns="91425" spcFirstLastPara="1" rIns="91425" wrap="square" tIns="91425">
            <a:normAutofit/>
          </a:bodyPr>
          <a:lstStyle>
            <a:lvl1pPr lvl="0">
              <a:spcBef>
                <a:spcPts val="0"/>
              </a:spcBef>
              <a:spcAft>
                <a:spcPts val="0"/>
              </a:spcAft>
              <a:buClr>
                <a:srgbClr val="434343"/>
              </a:buClr>
              <a:buSzPts val="1400"/>
              <a:buFont typeface="M PLUS 1p Medium"/>
              <a:buNone/>
              <a:defRPr sz="1400">
                <a:solidFill>
                  <a:srgbClr val="434343"/>
                </a:solidFill>
                <a:latin typeface="M PLUS 1p Medium"/>
                <a:ea typeface="M PLUS 1p Medium"/>
                <a:cs typeface="M PLUS 1p Medium"/>
                <a:sym typeface="M PLUS 1p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3"/>
          <p:cNvSpPr txBox="1"/>
          <p:nvPr>
            <p:ph idx="1" type="subTitle"/>
          </p:nvPr>
        </p:nvSpPr>
        <p:spPr>
          <a:xfrm>
            <a:off x="162375" y="832500"/>
            <a:ext cx="8701800" cy="6396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2500"/>
              <a:buFont typeface="M PLUS 1p"/>
              <a:buNone/>
              <a:defRPr b="1" sz="2500">
                <a:latin typeface="M PLUS 1p"/>
                <a:ea typeface="M PLUS 1p"/>
                <a:cs typeface="M PLUS 1p"/>
                <a:sym typeface="M PLUS 1p"/>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3" type="body"/>
          </p:nvPr>
        </p:nvSpPr>
        <p:spPr>
          <a:xfrm>
            <a:off x="162375" y="1472100"/>
            <a:ext cx="8701800" cy="34458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SzPts val="2200"/>
              <a:buFont typeface="M PLUS 1p"/>
              <a:buChar char="●"/>
              <a:defRPr sz="2200">
                <a:latin typeface="M PLUS 1p"/>
                <a:ea typeface="M PLUS 1p"/>
                <a:cs typeface="M PLUS 1p"/>
                <a:sym typeface="M PLUS 1p"/>
              </a:defRPr>
            </a:lvl1pPr>
            <a:lvl2pPr indent="-342900" lvl="1" marL="914400">
              <a:spcBef>
                <a:spcPts val="0"/>
              </a:spcBef>
              <a:spcAft>
                <a:spcPts val="0"/>
              </a:spcAft>
              <a:buSzPts val="1800"/>
              <a:buFont typeface="M PLUS 1p"/>
              <a:buChar char="○"/>
              <a:defRPr sz="1800">
                <a:latin typeface="M PLUS 1p"/>
                <a:ea typeface="M PLUS 1p"/>
                <a:cs typeface="M PLUS 1p"/>
                <a:sym typeface="M PLUS 1p"/>
              </a:defRPr>
            </a:lvl2pPr>
            <a:lvl3pPr indent="-342900" lvl="2" marL="1371600">
              <a:spcBef>
                <a:spcPts val="0"/>
              </a:spcBef>
              <a:spcAft>
                <a:spcPts val="0"/>
              </a:spcAft>
              <a:buSzPts val="1800"/>
              <a:buFont typeface="M PLUS 1p"/>
              <a:buChar char="■"/>
              <a:defRPr sz="1800">
                <a:latin typeface="M PLUS 1p"/>
                <a:ea typeface="M PLUS 1p"/>
                <a:cs typeface="M PLUS 1p"/>
                <a:sym typeface="M PLUS 1p"/>
              </a:defRPr>
            </a:lvl3pPr>
            <a:lvl4pPr indent="-342900" lvl="3" marL="1828800">
              <a:spcBef>
                <a:spcPts val="0"/>
              </a:spcBef>
              <a:spcAft>
                <a:spcPts val="0"/>
              </a:spcAft>
              <a:buSzPts val="1800"/>
              <a:buFont typeface="M PLUS 1p"/>
              <a:buChar char="●"/>
              <a:defRPr sz="1800">
                <a:latin typeface="M PLUS 1p"/>
                <a:ea typeface="M PLUS 1p"/>
                <a:cs typeface="M PLUS 1p"/>
                <a:sym typeface="M PLUS 1p"/>
              </a:defRPr>
            </a:lvl4pPr>
            <a:lvl5pPr indent="-342900" lvl="4" marL="2286000">
              <a:spcBef>
                <a:spcPts val="0"/>
              </a:spcBef>
              <a:spcAft>
                <a:spcPts val="0"/>
              </a:spcAft>
              <a:buSzPts val="1800"/>
              <a:buFont typeface="M PLUS 1p"/>
              <a:buChar char="○"/>
              <a:defRPr sz="1800">
                <a:latin typeface="M PLUS 1p"/>
                <a:ea typeface="M PLUS 1p"/>
                <a:cs typeface="M PLUS 1p"/>
                <a:sym typeface="M PLUS 1p"/>
              </a:defRPr>
            </a:lvl5pPr>
            <a:lvl6pPr indent="-342900" lvl="5" marL="2743200">
              <a:spcBef>
                <a:spcPts val="0"/>
              </a:spcBef>
              <a:spcAft>
                <a:spcPts val="0"/>
              </a:spcAft>
              <a:buSzPts val="1800"/>
              <a:buFont typeface="M PLUS 1p"/>
              <a:buChar char="■"/>
              <a:defRPr sz="1800">
                <a:latin typeface="M PLUS 1p"/>
                <a:ea typeface="M PLUS 1p"/>
                <a:cs typeface="M PLUS 1p"/>
                <a:sym typeface="M PLUS 1p"/>
              </a:defRPr>
            </a:lvl6pPr>
            <a:lvl7pPr indent="-342900" lvl="6" marL="3200400">
              <a:spcBef>
                <a:spcPts val="0"/>
              </a:spcBef>
              <a:spcAft>
                <a:spcPts val="0"/>
              </a:spcAft>
              <a:buSzPts val="1800"/>
              <a:buFont typeface="M PLUS 1p"/>
              <a:buChar char="●"/>
              <a:defRPr sz="1800">
                <a:latin typeface="M PLUS 1p"/>
                <a:ea typeface="M PLUS 1p"/>
                <a:cs typeface="M PLUS 1p"/>
                <a:sym typeface="M PLUS 1p"/>
              </a:defRPr>
            </a:lvl7pPr>
            <a:lvl8pPr indent="-342900" lvl="7" marL="3657600">
              <a:spcBef>
                <a:spcPts val="0"/>
              </a:spcBef>
              <a:spcAft>
                <a:spcPts val="0"/>
              </a:spcAft>
              <a:buSzPts val="1800"/>
              <a:buFont typeface="M PLUS 1p"/>
              <a:buChar char="○"/>
              <a:defRPr sz="1800">
                <a:latin typeface="M PLUS 1p"/>
                <a:ea typeface="M PLUS 1p"/>
                <a:cs typeface="M PLUS 1p"/>
                <a:sym typeface="M PLUS 1p"/>
              </a:defRPr>
            </a:lvl8pPr>
            <a:lvl9pPr indent="-342900" lvl="8" marL="4114800">
              <a:spcBef>
                <a:spcPts val="0"/>
              </a:spcBef>
              <a:spcAft>
                <a:spcPts val="0"/>
              </a:spcAft>
              <a:buSzPts val="1800"/>
              <a:buFont typeface="M PLUS 1p"/>
              <a:buChar char="■"/>
              <a:defRPr sz="1800">
                <a:latin typeface="M PLUS 1p"/>
                <a:ea typeface="M PLUS 1p"/>
                <a:cs typeface="M PLUS 1p"/>
                <a:sym typeface="M PLUS 1p"/>
              </a:defRPr>
            </a:lvl9pPr>
          </a:lstStyle>
          <a:p/>
        </p:txBody>
      </p:sp>
      <p:pic>
        <p:nvPicPr>
          <p:cNvPr id="22" name="Google Shape;22;p3"/>
          <p:cNvPicPr preferRelativeResize="0"/>
          <p:nvPr/>
        </p:nvPicPr>
        <p:blipFill>
          <a:blip r:embed="rId2">
            <a:alphaModFix amt="64000"/>
          </a:blip>
          <a:stretch>
            <a:fillRect/>
          </a:stretch>
        </p:blipFill>
        <p:spPr>
          <a:xfrm>
            <a:off x="7888104" y="-61525"/>
            <a:ext cx="1452896" cy="979300"/>
          </a:xfrm>
          <a:prstGeom prst="rect">
            <a:avLst/>
          </a:prstGeom>
          <a:noFill/>
          <a:ln>
            <a:noFill/>
          </a:ln>
        </p:spPr>
      </p:pic>
      <p:sp>
        <p:nvSpPr>
          <p:cNvPr id="23" name="Google Shape;23;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M PLUS 1p"/>
                <a:ea typeface="M PLUS 1p"/>
                <a:cs typeface="M PLUS 1p"/>
                <a:sym typeface="M PLUS 1p"/>
              </a:defRPr>
            </a:lvl1pPr>
            <a:lvl2pPr lvl="1">
              <a:buNone/>
              <a:defRPr sz="1300">
                <a:latin typeface="M PLUS 1p"/>
                <a:ea typeface="M PLUS 1p"/>
                <a:cs typeface="M PLUS 1p"/>
                <a:sym typeface="M PLUS 1p"/>
              </a:defRPr>
            </a:lvl2pPr>
            <a:lvl3pPr lvl="2">
              <a:buNone/>
              <a:defRPr sz="1300">
                <a:latin typeface="M PLUS 1p"/>
                <a:ea typeface="M PLUS 1p"/>
                <a:cs typeface="M PLUS 1p"/>
                <a:sym typeface="M PLUS 1p"/>
              </a:defRPr>
            </a:lvl3pPr>
            <a:lvl4pPr lvl="3">
              <a:buNone/>
              <a:defRPr sz="1300">
                <a:latin typeface="M PLUS 1p"/>
                <a:ea typeface="M PLUS 1p"/>
                <a:cs typeface="M PLUS 1p"/>
                <a:sym typeface="M PLUS 1p"/>
              </a:defRPr>
            </a:lvl4pPr>
            <a:lvl5pPr lvl="4">
              <a:buNone/>
              <a:defRPr sz="1300">
                <a:latin typeface="M PLUS 1p"/>
                <a:ea typeface="M PLUS 1p"/>
                <a:cs typeface="M PLUS 1p"/>
                <a:sym typeface="M PLUS 1p"/>
              </a:defRPr>
            </a:lvl5pPr>
            <a:lvl6pPr lvl="5">
              <a:buNone/>
              <a:defRPr sz="1300">
                <a:latin typeface="M PLUS 1p"/>
                <a:ea typeface="M PLUS 1p"/>
                <a:cs typeface="M PLUS 1p"/>
                <a:sym typeface="M PLUS 1p"/>
              </a:defRPr>
            </a:lvl6pPr>
            <a:lvl7pPr lvl="6">
              <a:buNone/>
              <a:defRPr sz="1300">
                <a:latin typeface="M PLUS 1p"/>
                <a:ea typeface="M PLUS 1p"/>
                <a:cs typeface="M PLUS 1p"/>
                <a:sym typeface="M PLUS 1p"/>
              </a:defRPr>
            </a:lvl7pPr>
            <a:lvl8pPr lvl="7">
              <a:buNone/>
              <a:defRPr sz="1300">
                <a:latin typeface="M PLUS 1p"/>
                <a:ea typeface="M PLUS 1p"/>
                <a:cs typeface="M PLUS 1p"/>
                <a:sym typeface="M PLUS 1p"/>
              </a:defRPr>
            </a:lvl8pPr>
            <a:lvl9pPr lvl="8">
              <a:buNone/>
              <a:defRPr sz="1300">
                <a:latin typeface="M PLUS 1p"/>
                <a:ea typeface="M PLUS 1p"/>
                <a:cs typeface="M PLUS 1p"/>
                <a:sym typeface="M PLUS 1p"/>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1">
  <p:cSld name="CUSTOM_1_2">
    <p:spTree>
      <p:nvGrpSpPr>
        <p:cNvPr id="24" name="Shape 24"/>
        <p:cNvGrpSpPr/>
        <p:nvPr/>
      </p:nvGrpSpPr>
      <p:grpSpPr>
        <a:xfrm>
          <a:off x="0" y="0"/>
          <a:ext cx="0" cy="0"/>
          <a:chOff x="0" y="0"/>
          <a:chExt cx="0" cy="0"/>
        </a:xfrm>
      </p:grpSpPr>
      <p:grpSp>
        <p:nvGrpSpPr>
          <p:cNvPr id="25" name="Google Shape;25;p4"/>
          <p:cNvGrpSpPr/>
          <p:nvPr/>
        </p:nvGrpSpPr>
        <p:grpSpPr>
          <a:xfrm>
            <a:off x="0" y="832379"/>
            <a:ext cx="9156600" cy="31271"/>
            <a:chOff x="0" y="984779"/>
            <a:chExt cx="9156600" cy="31271"/>
          </a:xfrm>
        </p:grpSpPr>
        <p:cxnSp>
          <p:nvCxnSpPr>
            <p:cNvPr id="26" name="Google Shape;26;p4"/>
            <p:cNvCxnSpPr/>
            <p:nvPr/>
          </p:nvCxnSpPr>
          <p:spPr>
            <a:xfrm>
              <a:off x="0" y="1016050"/>
              <a:ext cx="9156600" cy="0"/>
            </a:xfrm>
            <a:prstGeom prst="straightConnector1">
              <a:avLst/>
            </a:prstGeom>
            <a:noFill/>
            <a:ln cap="flat" cmpd="sng" w="28575">
              <a:solidFill>
                <a:srgbClr val="667881"/>
              </a:solidFill>
              <a:prstDash val="solid"/>
              <a:round/>
              <a:headEnd len="med" w="med" type="none"/>
              <a:tailEnd len="med" w="med" type="none"/>
            </a:ln>
          </p:spPr>
        </p:cxnSp>
        <p:cxnSp>
          <p:nvCxnSpPr>
            <p:cNvPr id="27" name="Google Shape;27;p4"/>
            <p:cNvCxnSpPr/>
            <p:nvPr/>
          </p:nvCxnSpPr>
          <p:spPr>
            <a:xfrm>
              <a:off x="0" y="984779"/>
              <a:ext cx="9156600" cy="0"/>
            </a:xfrm>
            <a:prstGeom prst="straightConnector1">
              <a:avLst/>
            </a:prstGeom>
            <a:noFill/>
            <a:ln cap="flat" cmpd="sng" w="38100">
              <a:solidFill>
                <a:schemeClr val="accent1"/>
              </a:solidFill>
              <a:prstDash val="solid"/>
              <a:round/>
              <a:headEnd len="med" w="med" type="none"/>
              <a:tailEnd len="med" w="med" type="none"/>
            </a:ln>
          </p:spPr>
        </p:cxnSp>
      </p:grpSp>
      <p:sp>
        <p:nvSpPr>
          <p:cNvPr id="28" name="Google Shape;28;p4"/>
          <p:cNvSpPr txBox="1"/>
          <p:nvPr>
            <p:ph type="title"/>
          </p:nvPr>
        </p:nvSpPr>
        <p:spPr>
          <a:xfrm>
            <a:off x="0" y="0"/>
            <a:ext cx="8215200" cy="573900"/>
          </a:xfrm>
          <a:prstGeom prst="rect">
            <a:avLst/>
          </a:prstGeom>
          <a:ln>
            <a:noFill/>
          </a:ln>
        </p:spPr>
        <p:txBody>
          <a:bodyPr anchorCtr="0" anchor="t" bIns="91425" lIns="91425" spcFirstLastPara="1" rIns="91425" wrap="square" tIns="91425">
            <a:normAutofit/>
          </a:bodyPr>
          <a:lstStyle>
            <a:lvl1pPr lvl="0">
              <a:spcBef>
                <a:spcPts val="0"/>
              </a:spcBef>
              <a:spcAft>
                <a:spcPts val="0"/>
              </a:spcAft>
              <a:buClr>
                <a:srgbClr val="434343"/>
              </a:buClr>
              <a:buSzPts val="3000"/>
              <a:buFont typeface="M PLUS 1p"/>
              <a:buNone/>
              <a:defRPr b="1" sz="3000">
                <a:solidFill>
                  <a:srgbClr val="434343"/>
                </a:solidFill>
                <a:latin typeface="M PLUS 1p"/>
                <a:ea typeface="M PLUS 1p"/>
                <a:cs typeface="M PLUS 1p"/>
                <a:sym typeface="M PLUS 1p"/>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29" name="Google Shape;29;p4"/>
          <p:cNvSpPr txBox="1"/>
          <p:nvPr>
            <p:ph idx="2" type="title"/>
          </p:nvPr>
        </p:nvSpPr>
        <p:spPr>
          <a:xfrm>
            <a:off x="0" y="573900"/>
            <a:ext cx="4145400" cy="258600"/>
          </a:xfrm>
          <a:prstGeom prst="rect">
            <a:avLst/>
          </a:prstGeom>
          <a:ln>
            <a:noFill/>
          </a:ln>
        </p:spPr>
        <p:txBody>
          <a:bodyPr anchorCtr="0" anchor="ctr" bIns="91425" lIns="91425" spcFirstLastPara="1" rIns="91425" wrap="square" tIns="91425">
            <a:normAutofit/>
          </a:bodyPr>
          <a:lstStyle>
            <a:lvl1pPr lvl="0">
              <a:spcBef>
                <a:spcPts val="0"/>
              </a:spcBef>
              <a:spcAft>
                <a:spcPts val="0"/>
              </a:spcAft>
              <a:buClr>
                <a:srgbClr val="434343"/>
              </a:buClr>
              <a:buSzPts val="1400"/>
              <a:buFont typeface="M PLUS 1p Medium"/>
              <a:buNone/>
              <a:defRPr sz="1400">
                <a:solidFill>
                  <a:srgbClr val="434343"/>
                </a:solidFill>
                <a:latin typeface="M PLUS 1p Medium"/>
                <a:ea typeface="M PLUS 1p Medium"/>
                <a:cs typeface="M PLUS 1p Medium"/>
                <a:sym typeface="M PLUS 1p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4"/>
          <p:cNvSpPr txBox="1"/>
          <p:nvPr>
            <p:ph idx="1" type="body"/>
          </p:nvPr>
        </p:nvSpPr>
        <p:spPr>
          <a:xfrm>
            <a:off x="162375" y="848850"/>
            <a:ext cx="8701800" cy="3445800"/>
          </a:xfrm>
          <a:prstGeom prst="rect">
            <a:avLst/>
          </a:prstGeom>
          <a:ln>
            <a:noFill/>
          </a:ln>
        </p:spPr>
        <p:txBody>
          <a:bodyPr anchorCtr="0" anchor="t" bIns="91425" lIns="91425" spcFirstLastPara="1" rIns="91425" wrap="square" tIns="91425">
            <a:normAutofit/>
          </a:bodyPr>
          <a:lstStyle>
            <a:lvl1pPr indent="-368300" lvl="0" marL="457200">
              <a:lnSpc>
                <a:spcPct val="100000"/>
              </a:lnSpc>
              <a:spcBef>
                <a:spcPts val="0"/>
              </a:spcBef>
              <a:spcAft>
                <a:spcPts val="0"/>
              </a:spcAft>
              <a:buSzPts val="2200"/>
              <a:buFont typeface="M PLUS 1p"/>
              <a:buChar char="●"/>
              <a:defRPr sz="2200">
                <a:latin typeface="M PLUS 1p"/>
                <a:ea typeface="M PLUS 1p"/>
                <a:cs typeface="M PLUS 1p"/>
                <a:sym typeface="M PLUS 1p"/>
              </a:defRPr>
            </a:lvl1pPr>
            <a:lvl2pPr indent="-342900" lvl="1" marL="914400">
              <a:lnSpc>
                <a:spcPct val="100000"/>
              </a:lnSpc>
              <a:spcBef>
                <a:spcPts val="0"/>
              </a:spcBef>
              <a:spcAft>
                <a:spcPts val="0"/>
              </a:spcAft>
              <a:buSzPts val="1800"/>
              <a:buFont typeface="M PLUS 1p"/>
              <a:buChar char="○"/>
              <a:defRPr sz="1800">
                <a:latin typeface="M PLUS 1p"/>
                <a:ea typeface="M PLUS 1p"/>
                <a:cs typeface="M PLUS 1p"/>
                <a:sym typeface="M PLUS 1p"/>
              </a:defRPr>
            </a:lvl2pPr>
            <a:lvl3pPr indent="-342900" lvl="2" marL="1371600">
              <a:lnSpc>
                <a:spcPct val="100000"/>
              </a:lnSpc>
              <a:spcBef>
                <a:spcPts val="0"/>
              </a:spcBef>
              <a:spcAft>
                <a:spcPts val="0"/>
              </a:spcAft>
              <a:buSzPts val="1800"/>
              <a:buFont typeface="M PLUS 1p"/>
              <a:buChar char="■"/>
              <a:defRPr sz="1800">
                <a:latin typeface="M PLUS 1p"/>
                <a:ea typeface="M PLUS 1p"/>
                <a:cs typeface="M PLUS 1p"/>
                <a:sym typeface="M PLUS 1p"/>
              </a:defRPr>
            </a:lvl3pPr>
            <a:lvl4pPr indent="-342900" lvl="3" marL="1828800">
              <a:lnSpc>
                <a:spcPct val="100000"/>
              </a:lnSpc>
              <a:spcBef>
                <a:spcPts val="0"/>
              </a:spcBef>
              <a:spcAft>
                <a:spcPts val="0"/>
              </a:spcAft>
              <a:buSzPts val="1800"/>
              <a:buFont typeface="M PLUS 1p"/>
              <a:buChar char="●"/>
              <a:defRPr sz="1800">
                <a:latin typeface="M PLUS 1p"/>
                <a:ea typeface="M PLUS 1p"/>
                <a:cs typeface="M PLUS 1p"/>
                <a:sym typeface="M PLUS 1p"/>
              </a:defRPr>
            </a:lvl4pPr>
            <a:lvl5pPr indent="-342900" lvl="4" marL="2286000">
              <a:lnSpc>
                <a:spcPct val="100000"/>
              </a:lnSpc>
              <a:spcBef>
                <a:spcPts val="0"/>
              </a:spcBef>
              <a:spcAft>
                <a:spcPts val="0"/>
              </a:spcAft>
              <a:buSzPts val="1800"/>
              <a:buFont typeface="M PLUS 1p"/>
              <a:buChar char="○"/>
              <a:defRPr sz="1800">
                <a:latin typeface="M PLUS 1p"/>
                <a:ea typeface="M PLUS 1p"/>
                <a:cs typeface="M PLUS 1p"/>
                <a:sym typeface="M PLUS 1p"/>
              </a:defRPr>
            </a:lvl5pPr>
            <a:lvl6pPr indent="-342900" lvl="5" marL="2743200">
              <a:lnSpc>
                <a:spcPct val="100000"/>
              </a:lnSpc>
              <a:spcBef>
                <a:spcPts val="0"/>
              </a:spcBef>
              <a:spcAft>
                <a:spcPts val="0"/>
              </a:spcAft>
              <a:buSzPts val="1800"/>
              <a:buFont typeface="M PLUS 1p"/>
              <a:buChar char="■"/>
              <a:defRPr sz="1800">
                <a:latin typeface="M PLUS 1p"/>
                <a:ea typeface="M PLUS 1p"/>
                <a:cs typeface="M PLUS 1p"/>
                <a:sym typeface="M PLUS 1p"/>
              </a:defRPr>
            </a:lvl6pPr>
            <a:lvl7pPr indent="-342900" lvl="6" marL="3200400">
              <a:lnSpc>
                <a:spcPct val="100000"/>
              </a:lnSpc>
              <a:spcBef>
                <a:spcPts val="0"/>
              </a:spcBef>
              <a:spcAft>
                <a:spcPts val="0"/>
              </a:spcAft>
              <a:buSzPts val="1800"/>
              <a:buFont typeface="M PLUS 1p"/>
              <a:buChar char="●"/>
              <a:defRPr sz="1800">
                <a:latin typeface="M PLUS 1p"/>
                <a:ea typeface="M PLUS 1p"/>
                <a:cs typeface="M PLUS 1p"/>
                <a:sym typeface="M PLUS 1p"/>
              </a:defRPr>
            </a:lvl7pPr>
            <a:lvl8pPr indent="-342900" lvl="7" marL="3657600">
              <a:lnSpc>
                <a:spcPct val="100000"/>
              </a:lnSpc>
              <a:spcBef>
                <a:spcPts val="0"/>
              </a:spcBef>
              <a:spcAft>
                <a:spcPts val="0"/>
              </a:spcAft>
              <a:buSzPts val="1800"/>
              <a:buFont typeface="M PLUS 1p"/>
              <a:buChar char="○"/>
              <a:defRPr sz="1800">
                <a:latin typeface="M PLUS 1p"/>
                <a:ea typeface="M PLUS 1p"/>
                <a:cs typeface="M PLUS 1p"/>
                <a:sym typeface="M PLUS 1p"/>
              </a:defRPr>
            </a:lvl8pPr>
            <a:lvl9pPr indent="-342900" lvl="8" marL="4114800">
              <a:lnSpc>
                <a:spcPct val="100000"/>
              </a:lnSpc>
              <a:spcBef>
                <a:spcPts val="0"/>
              </a:spcBef>
              <a:spcAft>
                <a:spcPts val="0"/>
              </a:spcAft>
              <a:buSzPts val="1800"/>
              <a:buFont typeface="M PLUS 1p"/>
              <a:buChar char="■"/>
              <a:defRPr sz="1800">
                <a:latin typeface="M PLUS 1p"/>
                <a:ea typeface="M PLUS 1p"/>
                <a:cs typeface="M PLUS 1p"/>
                <a:sym typeface="M PLUS 1p"/>
              </a:defRPr>
            </a:lvl9pPr>
          </a:lstStyle>
          <a:p/>
        </p:txBody>
      </p:sp>
      <p:pic>
        <p:nvPicPr>
          <p:cNvPr id="31" name="Google Shape;31;p4"/>
          <p:cNvPicPr preferRelativeResize="0"/>
          <p:nvPr/>
        </p:nvPicPr>
        <p:blipFill>
          <a:blip r:embed="rId2">
            <a:alphaModFix amt="64000"/>
          </a:blip>
          <a:stretch>
            <a:fillRect/>
          </a:stretch>
        </p:blipFill>
        <p:spPr>
          <a:xfrm>
            <a:off x="7888104" y="-61525"/>
            <a:ext cx="1452896" cy="979300"/>
          </a:xfrm>
          <a:prstGeom prst="rect">
            <a:avLst/>
          </a:prstGeom>
          <a:noFill/>
          <a:ln>
            <a:noFill/>
          </a:ln>
        </p:spPr>
      </p:pic>
      <p:sp>
        <p:nvSpPr>
          <p:cNvPr id="32" name="Google Shape;32;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M PLUS 1p"/>
                <a:ea typeface="M PLUS 1p"/>
                <a:cs typeface="M PLUS 1p"/>
                <a:sym typeface="M PLUS 1p"/>
              </a:defRPr>
            </a:lvl1pPr>
            <a:lvl2pPr lvl="1">
              <a:buNone/>
              <a:defRPr sz="1300">
                <a:latin typeface="M PLUS 1p"/>
                <a:ea typeface="M PLUS 1p"/>
                <a:cs typeface="M PLUS 1p"/>
                <a:sym typeface="M PLUS 1p"/>
              </a:defRPr>
            </a:lvl2pPr>
            <a:lvl3pPr lvl="2">
              <a:buNone/>
              <a:defRPr sz="1300">
                <a:latin typeface="M PLUS 1p"/>
                <a:ea typeface="M PLUS 1p"/>
                <a:cs typeface="M PLUS 1p"/>
                <a:sym typeface="M PLUS 1p"/>
              </a:defRPr>
            </a:lvl3pPr>
            <a:lvl4pPr lvl="3">
              <a:buNone/>
              <a:defRPr sz="1300">
                <a:latin typeface="M PLUS 1p"/>
                <a:ea typeface="M PLUS 1p"/>
                <a:cs typeface="M PLUS 1p"/>
                <a:sym typeface="M PLUS 1p"/>
              </a:defRPr>
            </a:lvl4pPr>
            <a:lvl5pPr lvl="4">
              <a:buNone/>
              <a:defRPr sz="1300">
                <a:latin typeface="M PLUS 1p"/>
                <a:ea typeface="M PLUS 1p"/>
                <a:cs typeface="M PLUS 1p"/>
                <a:sym typeface="M PLUS 1p"/>
              </a:defRPr>
            </a:lvl5pPr>
            <a:lvl6pPr lvl="5">
              <a:buNone/>
              <a:defRPr sz="1300">
                <a:latin typeface="M PLUS 1p"/>
                <a:ea typeface="M PLUS 1p"/>
                <a:cs typeface="M PLUS 1p"/>
                <a:sym typeface="M PLUS 1p"/>
              </a:defRPr>
            </a:lvl6pPr>
            <a:lvl7pPr lvl="6">
              <a:buNone/>
              <a:defRPr sz="1300">
                <a:latin typeface="M PLUS 1p"/>
                <a:ea typeface="M PLUS 1p"/>
                <a:cs typeface="M PLUS 1p"/>
                <a:sym typeface="M PLUS 1p"/>
              </a:defRPr>
            </a:lvl7pPr>
            <a:lvl8pPr lvl="7">
              <a:buNone/>
              <a:defRPr sz="1300">
                <a:latin typeface="M PLUS 1p"/>
                <a:ea typeface="M PLUS 1p"/>
                <a:cs typeface="M PLUS 1p"/>
                <a:sym typeface="M PLUS 1p"/>
              </a:defRPr>
            </a:lvl8pPr>
            <a:lvl9pPr lvl="8">
              <a:buNone/>
              <a:defRPr sz="1300">
                <a:latin typeface="M PLUS 1p"/>
                <a:ea typeface="M PLUS 1p"/>
                <a:cs typeface="M PLUS 1p"/>
                <a:sym typeface="M PLUS 1p"/>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p:cSld name="CUSTOM_1_1">
    <p:spTree>
      <p:nvGrpSpPr>
        <p:cNvPr id="33" name="Shape 33"/>
        <p:cNvGrpSpPr/>
        <p:nvPr/>
      </p:nvGrpSpPr>
      <p:grpSpPr>
        <a:xfrm>
          <a:off x="0" y="0"/>
          <a:ext cx="0" cy="0"/>
          <a:chOff x="0" y="0"/>
          <a:chExt cx="0" cy="0"/>
        </a:xfrm>
      </p:grpSpPr>
      <p:grpSp>
        <p:nvGrpSpPr>
          <p:cNvPr id="34" name="Google Shape;34;p5"/>
          <p:cNvGrpSpPr/>
          <p:nvPr/>
        </p:nvGrpSpPr>
        <p:grpSpPr>
          <a:xfrm>
            <a:off x="0" y="832379"/>
            <a:ext cx="9156600" cy="31271"/>
            <a:chOff x="0" y="984779"/>
            <a:chExt cx="9156600" cy="31271"/>
          </a:xfrm>
        </p:grpSpPr>
        <p:cxnSp>
          <p:nvCxnSpPr>
            <p:cNvPr id="35" name="Google Shape;35;p5"/>
            <p:cNvCxnSpPr/>
            <p:nvPr/>
          </p:nvCxnSpPr>
          <p:spPr>
            <a:xfrm>
              <a:off x="0" y="1016050"/>
              <a:ext cx="9156600" cy="0"/>
            </a:xfrm>
            <a:prstGeom prst="straightConnector1">
              <a:avLst/>
            </a:prstGeom>
            <a:noFill/>
            <a:ln cap="flat" cmpd="sng" w="28575">
              <a:solidFill>
                <a:srgbClr val="667881"/>
              </a:solidFill>
              <a:prstDash val="solid"/>
              <a:round/>
              <a:headEnd len="med" w="med" type="none"/>
              <a:tailEnd len="med" w="med" type="none"/>
            </a:ln>
          </p:spPr>
        </p:cxnSp>
        <p:cxnSp>
          <p:nvCxnSpPr>
            <p:cNvPr id="36" name="Google Shape;36;p5"/>
            <p:cNvCxnSpPr/>
            <p:nvPr/>
          </p:nvCxnSpPr>
          <p:spPr>
            <a:xfrm>
              <a:off x="0" y="984779"/>
              <a:ext cx="9156600" cy="0"/>
            </a:xfrm>
            <a:prstGeom prst="straightConnector1">
              <a:avLst/>
            </a:prstGeom>
            <a:noFill/>
            <a:ln cap="flat" cmpd="sng" w="38100">
              <a:solidFill>
                <a:schemeClr val="accent1"/>
              </a:solidFill>
              <a:prstDash val="solid"/>
              <a:round/>
              <a:headEnd len="med" w="med" type="none"/>
              <a:tailEnd len="med" w="med" type="none"/>
            </a:ln>
          </p:spPr>
        </p:cxnSp>
      </p:grpSp>
      <p:sp>
        <p:nvSpPr>
          <p:cNvPr id="37" name="Google Shape;37;p5"/>
          <p:cNvSpPr txBox="1"/>
          <p:nvPr>
            <p:ph type="title"/>
          </p:nvPr>
        </p:nvSpPr>
        <p:spPr>
          <a:xfrm>
            <a:off x="0" y="0"/>
            <a:ext cx="8399400" cy="573900"/>
          </a:xfrm>
          <a:prstGeom prst="rect">
            <a:avLst/>
          </a:prstGeom>
          <a:ln>
            <a:noFill/>
          </a:ln>
        </p:spPr>
        <p:txBody>
          <a:bodyPr anchorCtr="0" anchor="t" bIns="91425" lIns="91425" spcFirstLastPara="1" rIns="91425" wrap="square" tIns="91425">
            <a:normAutofit/>
          </a:bodyPr>
          <a:lstStyle>
            <a:lvl1pPr lvl="0">
              <a:spcBef>
                <a:spcPts val="0"/>
              </a:spcBef>
              <a:spcAft>
                <a:spcPts val="0"/>
              </a:spcAft>
              <a:buClr>
                <a:srgbClr val="434343"/>
              </a:buClr>
              <a:buSzPts val="3000"/>
              <a:buFont typeface="M PLUS 1p"/>
              <a:buNone/>
              <a:defRPr b="1" sz="3000">
                <a:solidFill>
                  <a:srgbClr val="434343"/>
                </a:solidFill>
                <a:latin typeface="M PLUS 1p"/>
                <a:ea typeface="M PLUS 1p"/>
                <a:cs typeface="M PLUS 1p"/>
                <a:sym typeface="M PLUS 1p"/>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38" name="Google Shape;38;p5"/>
          <p:cNvSpPr txBox="1"/>
          <p:nvPr>
            <p:ph idx="2" type="title"/>
          </p:nvPr>
        </p:nvSpPr>
        <p:spPr>
          <a:xfrm>
            <a:off x="0" y="573900"/>
            <a:ext cx="4145400" cy="258600"/>
          </a:xfrm>
          <a:prstGeom prst="rect">
            <a:avLst/>
          </a:prstGeom>
          <a:ln>
            <a:noFill/>
          </a:ln>
        </p:spPr>
        <p:txBody>
          <a:bodyPr anchorCtr="0" anchor="ctr" bIns="91425" lIns="91425" spcFirstLastPara="1" rIns="91425" wrap="square" tIns="91425">
            <a:normAutofit/>
          </a:bodyPr>
          <a:lstStyle>
            <a:lvl1pPr lvl="0">
              <a:spcBef>
                <a:spcPts val="0"/>
              </a:spcBef>
              <a:spcAft>
                <a:spcPts val="0"/>
              </a:spcAft>
              <a:buClr>
                <a:srgbClr val="434343"/>
              </a:buClr>
              <a:buSzPts val="1400"/>
              <a:buFont typeface="M PLUS 1p Medium"/>
              <a:buNone/>
              <a:defRPr sz="1400">
                <a:solidFill>
                  <a:srgbClr val="434343"/>
                </a:solidFill>
                <a:latin typeface="M PLUS 1p Medium"/>
                <a:ea typeface="M PLUS 1p Medium"/>
                <a:cs typeface="M PLUS 1p Medium"/>
                <a:sym typeface="M PLUS 1p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9" name="Google Shape;39;p5"/>
          <p:cNvPicPr preferRelativeResize="0"/>
          <p:nvPr/>
        </p:nvPicPr>
        <p:blipFill>
          <a:blip r:embed="rId2">
            <a:alphaModFix amt="64000"/>
          </a:blip>
          <a:stretch>
            <a:fillRect/>
          </a:stretch>
        </p:blipFill>
        <p:spPr>
          <a:xfrm>
            <a:off x="7888104" y="-61525"/>
            <a:ext cx="1452896" cy="979300"/>
          </a:xfrm>
          <a:prstGeom prst="rect">
            <a:avLst/>
          </a:prstGeom>
          <a:noFill/>
          <a:ln>
            <a:noFill/>
          </a:ln>
        </p:spPr>
      </p:pic>
      <p:sp>
        <p:nvSpPr>
          <p:cNvPr id="40" name="Google Shape;40;p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4.png"/><Relationship Id="rId11" Type="http://schemas.openxmlformats.org/officeDocument/2006/relationships/image" Target="../media/image11.png"/><Relationship Id="rId10" Type="http://schemas.openxmlformats.org/officeDocument/2006/relationships/image" Target="../media/image3.png"/><Relationship Id="rId12"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mlit.go.jp/tec/content/001725321.pdf" TargetMode="External"/><Relationship Id="rId4" Type="http://schemas.openxmlformats.org/officeDocument/2006/relationships/hyperlink" Target="https://www.mlit.go.jp/road/sign/kijyun/pdf/20170721hashikouka.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6"/>
          <p:cNvSpPr txBox="1"/>
          <p:nvPr>
            <p:ph type="title"/>
          </p:nvPr>
        </p:nvSpPr>
        <p:spPr>
          <a:xfrm>
            <a:off x="272450" y="2744025"/>
            <a:ext cx="8871600" cy="12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190"/>
              <a:t>LLMを用いた鋼プレートガーダー橋</a:t>
            </a:r>
            <a:endParaRPr sz="3190"/>
          </a:p>
          <a:p>
            <a:pPr indent="0" lvl="0" marL="0" rtl="0" algn="l">
              <a:spcBef>
                <a:spcPts val="0"/>
              </a:spcBef>
              <a:spcAft>
                <a:spcPts val="0"/>
              </a:spcAft>
              <a:buSzPts val="990"/>
              <a:buNone/>
            </a:pPr>
            <a:r>
              <a:rPr lang="ja" sz="3190"/>
              <a:t>BIMモデルの自動生成</a:t>
            </a:r>
            <a:endParaRPr sz="3190"/>
          </a:p>
        </p:txBody>
      </p:sp>
      <p:sp>
        <p:nvSpPr>
          <p:cNvPr id="46" name="Google Shape;46;p6"/>
          <p:cNvSpPr txBox="1"/>
          <p:nvPr>
            <p:ph idx="1" type="subTitle"/>
          </p:nvPr>
        </p:nvSpPr>
        <p:spPr>
          <a:xfrm>
            <a:off x="428000" y="3900800"/>
            <a:ext cx="5415600" cy="10020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770"/>
              <a:buNone/>
            </a:pPr>
            <a:r>
              <a:rPr lang="ja" sz="2200">
                <a:latin typeface="M PLUS 1p"/>
                <a:ea typeface="M PLUS 1p"/>
                <a:cs typeface="M PLUS 1p"/>
                <a:sym typeface="M PLUS 1p"/>
              </a:rPr>
              <a:t>03-240024 阿部 大樹</a:t>
            </a:r>
            <a:endParaRPr sz="2200">
              <a:latin typeface="M PLUS 1p"/>
              <a:ea typeface="M PLUS 1p"/>
              <a:cs typeface="M PLUS 1p"/>
              <a:sym typeface="M PLUS 1p"/>
            </a:endParaRPr>
          </a:p>
          <a:p>
            <a:pPr indent="0" lvl="0" marL="0" rtl="0" algn="l">
              <a:lnSpc>
                <a:spcPct val="80000"/>
              </a:lnSpc>
              <a:spcBef>
                <a:spcPts val="1200"/>
              </a:spcBef>
              <a:spcAft>
                <a:spcPts val="1200"/>
              </a:spcAft>
              <a:buSzPts val="770"/>
              <a:buNone/>
            </a:pPr>
            <a:r>
              <a:rPr lang="ja" sz="1900">
                <a:latin typeface="M PLUS 1p"/>
                <a:ea typeface="M PLUS 1p"/>
                <a:cs typeface="M PLUS 1p"/>
                <a:sym typeface="M PLUS 1p"/>
              </a:rPr>
              <a:t>建設マネジメント/開発システム研究室</a:t>
            </a:r>
            <a:br>
              <a:rPr lang="ja" sz="1900">
                <a:latin typeface="M PLUS 1p"/>
                <a:ea typeface="M PLUS 1p"/>
                <a:cs typeface="M PLUS 1p"/>
                <a:sym typeface="M PLUS 1p"/>
              </a:rPr>
            </a:br>
            <a:r>
              <a:rPr lang="ja" sz="1900">
                <a:latin typeface="M PLUS 1p"/>
                <a:ea typeface="M PLUS 1p"/>
                <a:cs typeface="M PLUS 1p"/>
                <a:sym typeface="M PLUS 1p"/>
              </a:rPr>
              <a:t>指導教員：全 邦釘 先生 </a:t>
            </a:r>
            <a:endParaRPr sz="1700">
              <a:latin typeface="M PLUS 1p"/>
              <a:ea typeface="M PLUS 1p"/>
              <a:cs typeface="M PLUS 1p"/>
              <a:sym typeface="M PLUS 1p"/>
            </a:endParaRPr>
          </a:p>
        </p:txBody>
      </p:sp>
      <p:pic>
        <p:nvPicPr>
          <p:cNvPr id="47" name="Google Shape;47;p6"/>
          <p:cNvPicPr preferRelativeResize="0"/>
          <p:nvPr/>
        </p:nvPicPr>
        <p:blipFill>
          <a:blip r:embed="rId3">
            <a:alphaModFix/>
          </a:blip>
          <a:stretch>
            <a:fillRect/>
          </a:stretch>
        </p:blipFill>
        <p:spPr>
          <a:xfrm>
            <a:off x="4788675" y="304800"/>
            <a:ext cx="3924398" cy="243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7"/>
          <p:cNvSpPr txBox="1"/>
          <p:nvPr>
            <p:ph type="title"/>
          </p:nvPr>
        </p:nvSpPr>
        <p:spPr>
          <a:xfrm>
            <a:off x="0" y="0"/>
            <a:ext cx="82152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10"/>
              <a:t>背景と目的</a:t>
            </a:r>
            <a:endParaRPr sz="3010"/>
          </a:p>
        </p:txBody>
      </p:sp>
      <p:sp>
        <p:nvSpPr>
          <p:cNvPr id="53" name="Google Shape;53;p7"/>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 name="Google Shape;54;p7"/>
          <p:cNvSpPr txBox="1"/>
          <p:nvPr>
            <p:ph idx="1" type="body"/>
          </p:nvPr>
        </p:nvSpPr>
        <p:spPr>
          <a:xfrm>
            <a:off x="0" y="848850"/>
            <a:ext cx="4641000" cy="277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ja" sz="2300" u="sng"/>
              <a:t>背景</a:t>
            </a:r>
            <a:r>
              <a:rPr b="1" lang="ja" sz="2300"/>
              <a:t>: </a:t>
            </a:r>
            <a:endParaRPr b="1" sz="2300"/>
          </a:p>
          <a:p>
            <a:pPr indent="0" lvl="0" marL="0" rtl="0" algn="l">
              <a:lnSpc>
                <a:spcPct val="100000"/>
              </a:lnSpc>
              <a:spcBef>
                <a:spcPts val="1200"/>
              </a:spcBef>
              <a:spcAft>
                <a:spcPts val="0"/>
              </a:spcAft>
              <a:buNone/>
            </a:pPr>
            <a:r>
              <a:rPr lang="ja" sz="2300"/>
              <a:t>インフラの老朽化問題、人手不足</a:t>
            </a:r>
            <a:endParaRPr sz="2300"/>
          </a:p>
          <a:p>
            <a:pPr indent="0" lvl="0" marL="0" rtl="0" algn="l">
              <a:lnSpc>
                <a:spcPct val="100000"/>
              </a:lnSpc>
              <a:spcBef>
                <a:spcPts val="1200"/>
              </a:spcBef>
              <a:spcAft>
                <a:spcPts val="0"/>
              </a:spcAft>
              <a:buNone/>
            </a:pPr>
            <a:r>
              <a:rPr lang="ja" sz="2300"/>
              <a:t>→</a:t>
            </a:r>
            <a:r>
              <a:rPr lang="ja" sz="2300"/>
              <a:t> BIM/CIM含むICTによる生産性向上が求められているが、ソフトウェア操作中心の橋梁等のBIM</a:t>
            </a:r>
            <a:br>
              <a:rPr lang="ja" sz="2300"/>
            </a:br>
            <a:r>
              <a:rPr lang="ja" sz="2300"/>
              <a:t>作成にはかなり工数がかかる</a:t>
            </a:r>
            <a:endParaRPr b="1" sz="2300"/>
          </a:p>
          <a:p>
            <a:pPr indent="0" lvl="0" marL="0" rtl="0" algn="l">
              <a:lnSpc>
                <a:spcPct val="100000"/>
              </a:lnSpc>
              <a:spcBef>
                <a:spcPts val="1200"/>
              </a:spcBef>
              <a:spcAft>
                <a:spcPts val="0"/>
              </a:spcAft>
              <a:buNone/>
            </a:pPr>
            <a:r>
              <a:t/>
            </a:r>
            <a:endParaRPr b="1" sz="2600"/>
          </a:p>
          <a:p>
            <a:pPr indent="0" lvl="0" marL="0" rtl="0" algn="l">
              <a:lnSpc>
                <a:spcPct val="100000"/>
              </a:lnSpc>
              <a:spcBef>
                <a:spcPts val="1200"/>
              </a:spcBef>
              <a:spcAft>
                <a:spcPts val="1200"/>
              </a:spcAft>
              <a:buSzPts val="1018"/>
              <a:buNone/>
            </a:pPr>
            <a:r>
              <a:t/>
            </a:r>
            <a:endParaRPr sz="2300"/>
          </a:p>
        </p:txBody>
      </p:sp>
      <p:sp>
        <p:nvSpPr>
          <p:cNvPr id="55" name="Google Shape;55;p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56" name="Google Shape;56;p7"/>
          <p:cNvSpPr txBox="1"/>
          <p:nvPr/>
        </p:nvSpPr>
        <p:spPr>
          <a:xfrm>
            <a:off x="71425" y="3753650"/>
            <a:ext cx="87933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Clr>
                <a:schemeClr val="dk1"/>
              </a:buClr>
              <a:buSzPts val="1100"/>
              <a:buFont typeface="Arial"/>
              <a:buNone/>
            </a:pPr>
            <a:r>
              <a:rPr b="1" lang="ja" sz="2500" u="sng">
                <a:solidFill>
                  <a:schemeClr val="dk1"/>
                </a:solidFill>
                <a:latin typeface="M PLUS 1p"/>
                <a:ea typeface="M PLUS 1p"/>
                <a:cs typeface="M PLUS 1p"/>
                <a:sym typeface="M PLUS 1p"/>
              </a:rPr>
              <a:t>目的</a:t>
            </a:r>
            <a:r>
              <a:rPr b="1" lang="ja" sz="2500">
                <a:solidFill>
                  <a:schemeClr val="dk1"/>
                </a:solidFill>
                <a:latin typeface="M PLUS 1p"/>
                <a:ea typeface="M PLUS 1p"/>
                <a:cs typeface="M PLUS 1p"/>
                <a:sym typeface="M PLUS 1p"/>
              </a:rPr>
              <a:t>: </a:t>
            </a:r>
            <a:br>
              <a:rPr b="1" lang="ja" sz="2500">
                <a:solidFill>
                  <a:schemeClr val="dk1"/>
                </a:solidFill>
                <a:latin typeface="M PLUS 1p"/>
                <a:ea typeface="M PLUS 1p"/>
                <a:cs typeface="M PLUS 1p"/>
                <a:sym typeface="M PLUS 1p"/>
              </a:rPr>
            </a:br>
            <a:r>
              <a:rPr b="1" lang="ja" sz="2500">
                <a:solidFill>
                  <a:schemeClr val="dk1"/>
                </a:solidFill>
                <a:latin typeface="M PLUS 1p"/>
                <a:ea typeface="M PLUS 1p"/>
                <a:cs typeface="M PLUS 1p"/>
                <a:sym typeface="M PLUS 1p"/>
              </a:rPr>
              <a:t>	</a:t>
            </a:r>
            <a:r>
              <a:rPr b="1" lang="ja" sz="2800">
                <a:solidFill>
                  <a:schemeClr val="dk1"/>
                </a:solidFill>
                <a:latin typeface="M PLUS 1p"/>
                <a:ea typeface="M PLUS 1p"/>
                <a:cs typeface="M PLUS 1p"/>
                <a:sym typeface="M PLUS 1p"/>
              </a:rPr>
              <a:t>LLMを用いて、少数のパラメータ</a:t>
            </a:r>
            <a:r>
              <a:rPr lang="ja" sz="2800">
                <a:solidFill>
                  <a:schemeClr val="dk1"/>
                </a:solidFill>
                <a:latin typeface="M PLUS 1p"/>
                <a:ea typeface="M PLUS 1p"/>
                <a:cs typeface="M PLUS 1p"/>
                <a:sym typeface="M PLUS 1p"/>
              </a:rPr>
              <a:t>(橋長、幅員)</a:t>
            </a:r>
            <a:r>
              <a:rPr b="1" lang="ja" sz="2800">
                <a:solidFill>
                  <a:schemeClr val="dk1"/>
                </a:solidFill>
                <a:latin typeface="M PLUS 1p"/>
                <a:ea typeface="M PLUS 1p"/>
                <a:cs typeface="M PLUS 1p"/>
                <a:sym typeface="M PLUS 1p"/>
              </a:rPr>
              <a:t>から</a:t>
            </a:r>
            <a:br>
              <a:rPr b="1" lang="ja" sz="2800">
                <a:solidFill>
                  <a:schemeClr val="dk1"/>
                </a:solidFill>
                <a:latin typeface="M PLUS 1p"/>
                <a:ea typeface="M PLUS 1p"/>
                <a:cs typeface="M PLUS 1p"/>
                <a:sym typeface="M PLUS 1p"/>
              </a:rPr>
            </a:br>
            <a:r>
              <a:rPr b="1" lang="ja" sz="2800">
                <a:solidFill>
                  <a:schemeClr val="dk1"/>
                </a:solidFill>
                <a:latin typeface="M PLUS 1p"/>
                <a:ea typeface="M PLUS 1p"/>
                <a:cs typeface="M PLUS 1p"/>
                <a:sym typeface="M PLUS 1p"/>
              </a:rPr>
              <a:t>　橋梁BIMモデル</a:t>
            </a:r>
            <a:r>
              <a:rPr lang="ja" sz="2800">
                <a:solidFill>
                  <a:schemeClr val="dk1"/>
                </a:solidFill>
                <a:latin typeface="M PLUS 1p"/>
                <a:ea typeface="M PLUS 1p"/>
                <a:cs typeface="M PLUS 1p"/>
                <a:sym typeface="M PLUS 1p"/>
              </a:rPr>
              <a:t>(鋼プレートガーダー橋)</a:t>
            </a:r>
            <a:r>
              <a:rPr b="1" lang="ja" sz="2800">
                <a:solidFill>
                  <a:schemeClr val="dk1"/>
                </a:solidFill>
                <a:latin typeface="M PLUS 1p"/>
                <a:ea typeface="M PLUS 1p"/>
                <a:cs typeface="M PLUS 1p"/>
                <a:sym typeface="M PLUS 1p"/>
              </a:rPr>
              <a:t>を生成する</a:t>
            </a:r>
            <a:endParaRPr sz="2100">
              <a:solidFill>
                <a:schemeClr val="dk1"/>
              </a:solidFill>
            </a:endParaRPr>
          </a:p>
        </p:txBody>
      </p:sp>
      <p:sp>
        <p:nvSpPr>
          <p:cNvPr id="57" name="Google Shape;57;p7"/>
          <p:cNvSpPr txBox="1"/>
          <p:nvPr/>
        </p:nvSpPr>
        <p:spPr>
          <a:xfrm>
            <a:off x="4757400" y="897875"/>
            <a:ext cx="447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500">
                <a:solidFill>
                  <a:schemeClr val="dk2"/>
                </a:solidFill>
                <a:latin typeface="M PLUS 1p"/>
                <a:ea typeface="M PLUS 1p"/>
                <a:cs typeface="M PLUS 1p"/>
                <a:sym typeface="M PLUS 1p"/>
              </a:rPr>
              <a:t>国土交通省アンケート</a:t>
            </a:r>
            <a:endParaRPr sz="1500">
              <a:solidFill>
                <a:schemeClr val="dk2"/>
              </a:solidFill>
              <a:latin typeface="M PLUS 1p"/>
              <a:ea typeface="M PLUS 1p"/>
              <a:cs typeface="M PLUS 1p"/>
              <a:sym typeface="M PLUS 1p"/>
            </a:endParaRPr>
          </a:p>
          <a:p>
            <a:pPr indent="0" lvl="0" marL="0" rtl="0" algn="l">
              <a:spcBef>
                <a:spcPts val="0"/>
              </a:spcBef>
              <a:spcAft>
                <a:spcPts val="0"/>
              </a:spcAft>
              <a:buNone/>
            </a:pPr>
            <a:r>
              <a:rPr lang="ja" sz="1500">
                <a:solidFill>
                  <a:schemeClr val="dk2"/>
                </a:solidFill>
                <a:latin typeface="M PLUS 1p"/>
                <a:ea typeface="M PLUS 1p"/>
                <a:cs typeface="M PLUS 1p"/>
                <a:sym typeface="M PLUS 1p"/>
              </a:rPr>
              <a:t>「BIM/CIMにより非効率になったもの」より作成</a:t>
            </a:r>
            <a:endParaRPr sz="1500">
              <a:solidFill>
                <a:schemeClr val="dk2"/>
              </a:solidFill>
              <a:latin typeface="M PLUS 1p"/>
              <a:ea typeface="M PLUS 1p"/>
              <a:cs typeface="M PLUS 1p"/>
              <a:sym typeface="M PLUS 1p"/>
            </a:endParaRPr>
          </a:p>
        </p:txBody>
      </p:sp>
      <p:sp>
        <p:nvSpPr>
          <p:cNvPr id="58" name="Google Shape;58;p7"/>
          <p:cNvSpPr/>
          <p:nvPr/>
        </p:nvSpPr>
        <p:spPr>
          <a:xfrm rot="5400000">
            <a:off x="2897700" y="3341425"/>
            <a:ext cx="605700" cy="84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 name="Google Shape;59;p7" title="bimcim_challenge_bar_h.png"/>
          <p:cNvPicPr preferRelativeResize="0"/>
          <p:nvPr/>
        </p:nvPicPr>
        <p:blipFill>
          <a:blip r:embed="rId4">
            <a:alphaModFix/>
          </a:blip>
          <a:stretch>
            <a:fillRect/>
          </a:stretch>
        </p:blipFill>
        <p:spPr>
          <a:xfrm>
            <a:off x="4572000" y="1468700"/>
            <a:ext cx="4533475" cy="2695673"/>
          </a:xfrm>
          <a:prstGeom prst="rect">
            <a:avLst/>
          </a:prstGeom>
          <a:noFill/>
          <a:ln cap="flat" cmpd="sng" w="9525">
            <a:solidFill>
              <a:schemeClr val="dk2"/>
            </a:solidFill>
            <a:prstDash val="solid"/>
            <a:round/>
            <a:headEnd len="sm" w="sm" type="none"/>
            <a:tailEnd len="sm" w="sm" type="none"/>
          </a:ln>
        </p:spPr>
      </p:pic>
      <p:cxnSp>
        <p:nvCxnSpPr>
          <p:cNvPr id="60" name="Google Shape;60;p7"/>
          <p:cNvCxnSpPr/>
          <p:nvPr/>
        </p:nvCxnSpPr>
        <p:spPr>
          <a:xfrm flipH="1" rot="10800000">
            <a:off x="7853450" y="1969375"/>
            <a:ext cx="229800" cy="860100"/>
          </a:xfrm>
          <a:prstGeom prst="straightConnector1">
            <a:avLst/>
          </a:prstGeom>
          <a:noFill/>
          <a:ln cap="flat" cmpd="sng" w="19050">
            <a:solidFill>
              <a:srgbClr val="FF0000"/>
            </a:solidFill>
            <a:prstDash val="solid"/>
            <a:round/>
            <a:headEnd len="med" w="med" type="none"/>
            <a:tailEnd len="med" w="med" type="none"/>
          </a:ln>
        </p:spPr>
      </p:cxnSp>
      <p:cxnSp>
        <p:nvCxnSpPr>
          <p:cNvPr id="61" name="Google Shape;61;p7"/>
          <p:cNvCxnSpPr/>
          <p:nvPr/>
        </p:nvCxnSpPr>
        <p:spPr>
          <a:xfrm rot="10800000">
            <a:off x="7255000" y="2227200"/>
            <a:ext cx="318300" cy="630300"/>
          </a:xfrm>
          <a:prstGeom prst="straightConnector1">
            <a:avLst/>
          </a:prstGeom>
          <a:noFill/>
          <a:ln cap="flat" cmpd="sng" w="19050">
            <a:solidFill>
              <a:srgbClr val="FF0000"/>
            </a:solidFill>
            <a:prstDash val="solid"/>
            <a:round/>
            <a:headEnd len="med" w="med" type="none"/>
            <a:tailEnd len="med" w="med" type="none"/>
          </a:ln>
        </p:spPr>
      </p:cxnSp>
      <p:cxnSp>
        <p:nvCxnSpPr>
          <p:cNvPr id="62" name="Google Shape;62;p7"/>
          <p:cNvCxnSpPr/>
          <p:nvPr/>
        </p:nvCxnSpPr>
        <p:spPr>
          <a:xfrm flipH="1">
            <a:off x="5586600" y="3249700"/>
            <a:ext cx="1958700" cy="437100"/>
          </a:xfrm>
          <a:prstGeom prst="straightConnector1">
            <a:avLst/>
          </a:prstGeom>
          <a:noFill/>
          <a:ln cap="flat" cmpd="sng" w="19050">
            <a:solidFill>
              <a:srgbClr val="FF0000"/>
            </a:solidFill>
            <a:prstDash val="solid"/>
            <a:round/>
            <a:headEnd len="med" w="med" type="none"/>
            <a:tailEnd len="med" w="med" type="none"/>
          </a:ln>
        </p:spPr>
      </p:cxnSp>
      <p:sp>
        <p:nvSpPr>
          <p:cNvPr id="63" name="Google Shape;63;p7"/>
          <p:cNvSpPr txBox="1"/>
          <p:nvPr/>
        </p:nvSpPr>
        <p:spPr>
          <a:xfrm>
            <a:off x="6844925" y="2829475"/>
            <a:ext cx="2260800" cy="499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72700" lIns="72700" spcFirstLastPara="1" rIns="72700" wrap="square" tIns="72700">
            <a:spAutoFit/>
          </a:bodyPr>
          <a:lstStyle/>
          <a:p>
            <a:pPr indent="0" lvl="0" marL="0" rtl="0" algn="l">
              <a:spcBef>
                <a:spcPts val="0"/>
              </a:spcBef>
              <a:spcAft>
                <a:spcPts val="0"/>
              </a:spcAft>
              <a:buNone/>
            </a:pPr>
            <a:r>
              <a:rPr b="1" lang="ja" sz="2290">
                <a:solidFill>
                  <a:srgbClr val="FF0000"/>
                </a:solidFill>
                <a:latin typeface="M PLUS 1p"/>
                <a:ea typeface="M PLUS 1p"/>
                <a:cs typeface="M PLUS 1p"/>
                <a:sym typeface="M PLUS 1p"/>
              </a:rPr>
              <a:t>工数関連：61%</a:t>
            </a:r>
            <a:endParaRPr b="1" sz="2290">
              <a:solidFill>
                <a:srgbClr val="FF0000"/>
              </a:solidFill>
              <a:latin typeface="M PLUS 1p"/>
              <a:ea typeface="M PLUS 1p"/>
              <a:cs typeface="M PLUS 1p"/>
              <a:sym typeface="M PLUS 1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8"/>
          <p:cNvSpPr txBox="1"/>
          <p:nvPr>
            <p:ph type="title"/>
          </p:nvPr>
        </p:nvSpPr>
        <p:spPr>
          <a:xfrm>
            <a:off x="0" y="0"/>
            <a:ext cx="82152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10"/>
              <a:t> LLM</a:t>
            </a:r>
            <a:r>
              <a:rPr lang="ja" sz="3010"/>
              <a:t>を用いることの課題：専門性の不足</a:t>
            </a:r>
            <a:endParaRPr sz="3010"/>
          </a:p>
        </p:txBody>
      </p:sp>
      <p:sp>
        <p:nvSpPr>
          <p:cNvPr id="69" name="Google Shape;69;p8"/>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 name="Google Shape;70;p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71" name="Google Shape;71;p8"/>
          <p:cNvSpPr txBox="1"/>
          <p:nvPr>
            <p:ph idx="1" type="body"/>
          </p:nvPr>
        </p:nvSpPr>
        <p:spPr>
          <a:xfrm>
            <a:off x="56350" y="889750"/>
            <a:ext cx="5287200" cy="4083300"/>
          </a:xfrm>
          <a:prstGeom prst="rect">
            <a:avLst/>
          </a:prstGeom>
        </p:spPr>
        <p:txBody>
          <a:bodyPr anchorCtr="0" anchor="t" bIns="91425" lIns="91425" spcFirstLastPara="1" rIns="91425" wrap="square" tIns="91425">
            <a:noAutofit/>
          </a:bodyPr>
          <a:lstStyle/>
          <a:p>
            <a:pPr indent="-370840" lvl="0" marL="457200" rtl="0" algn="l">
              <a:lnSpc>
                <a:spcPct val="100000"/>
              </a:lnSpc>
              <a:spcBef>
                <a:spcPts val="0"/>
              </a:spcBef>
              <a:spcAft>
                <a:spcPts val="0"/>
              </a:spcAft>
              <a:buSzPts val="2240"/>
              <a:buAutoNum type="arabicPeriod"/>
            </a:pPr>
            <a:r>
              <a:rPr b="1" lang="ja" sz="2240">
                <a:solidFill>
                  <a:srgbClr val="FF0000"/>
                </a:solidFill>
              </a:rPr>
              <a:t>橋梁工学的な妥当性</a:t>
            </a:r>
            <a:br>
              <a:rPr b="1" lang="ja" sz="2240">
                <a:solidFill>
                  <a:srgbClr val="FF0000"/>
                </a:solidFill>
              </a:rPr>
            </a:br>
            <a:r>
              <a:rPr lang="ja" sz="2240"/>
              <a:t>は期待できない(たわみ、曲げ、etc)</a:t>
            </a:r>
            <a:endParaRPr sz="2240"/>
          </a:p>
          <a:p>
            <a:pPr indent="-370840" lvl="0" marL="457200" rtl="0" algn="l">
              <a:lnSpc>
                <a:spcPct val="100000"/>
              </a:lnSpc>
              <a:spcBef>
                <a:spcPts val="0"/>
              </a:spcBef>
              <a:spcAft>
                <a:spcPts val="0"/>
              </a:spcAft>
              <a:buSzPts val="2240"/>
              <a:buAutoNum type="arabicPeriod"/>
            </a:pPr>
            <a:r>
              <a:rPr b="1" lang="ja" sz="2240">
                <a:solidFill>
                  <a:schemeClr val="accent1"/>
                </a:solidFill>
              </a:rPr>
              <a:t>IFCファイル形式の妥当性</a:t>
            </a:r>
            <a:br>
              <a:rPr b="1" lang="ja" sz="2240">
                <a:solidFill>
                  <a:schemeClr val="accent1"/>
                </a:solidFill>
              </a:rPr>
            </a:br>
            <a:r>
              <a:rPr lang="ja" sz="2240"/>
              <a:t>IFCファイル</a:t>
            </a:r>
            <a:br>
              <a:rPr lang="ja" sz="2240"/>
            </a:br>
            <a:r>
              <a:rPr lang="ja" sz="2240"/>
              <a:t>（BIMの標準フォーマット）は</a:t>
            </a:r>
            <a:br>
              <a:rPr lang="ja" sz="2240"/>
            </a:br>
            <a:r>
              <a:rPr lang="ja" sz="2240"/>
              <a:t>土木、建築固有のファイルで</a:t>
            </a:r>
            <a:br>
              <a:rPr lang="ja" sz="2240"/>
            </a:br>
            <a:r>
              <a:rPr lang="ja" sz="2240"/>
              <a:t>あり、LLMでは直接的な生成の</a:t>
            </a:r>
            <a:br>
              <a:rPr lang="ja" sz="2240"/>
            </a:br>
            <a:r>
              <a:rPr lang="ja" sz="2240"/>
              <a:t>精度が担保できない</a:t>
            </a:r>
            <a:endParaRPr sz="2240"/>
          </a:p>
          <a:p>
            <a:pPr indent="-364490" lvl="1" marL="914400" rtl="0" algn="l">
              <a:lnSpc>
                <a:spcPct val="100000"/>
              </a:lnSpc>
              <a:spcBef>
                <a:spcPts val="0"/>
              </a:spcBef>
              <a:spcAft>
                <a:spcPts val="0"/>
              </a:spcAft>
              <a:buSzPts val="2140"/>
              <a:buAutoNum type="alphaLcPeriod"/>
            </a:pPr>
            <a:r>
              <a:rPr lang="ja" sz="2140"/>
              <a:t>山本らの研究では</a:t>
            </a:r>
            <a:r>
              <a:rPr lang="ja" sz="2140" u="sng"/>
              <a:t>直方体、球</a:t>
            </a:r>
            <a:br>
              <a:rPr lang="ja" sz="2140" u="sng"/>
            </a:br>
            <a:r>
              <a:rPr lang="ja" sz="2140" u="sng"/>
              <a:t>などの単純な形でも</a:t>
            </a:r>
            <a:r>
              <a:rPr lang="ja" sz="2140"/>
              <a:t>精度は約30-60%に留まる</a:t>
            </a:r>
            <a:endParaRPr sz="2240"/>
          </a:p>
          <a:p>
            <a:pPr indent="0" lvl="0" marL="0" rtl="0" algn="l">
              <a:lnSpc>
                <a:spcPct val="100000"/>
              </a:lnSpc>
              <a:spcBef>
                <a:spcPts val="1200"/>
              </a:spcBef>
              <a:spcAft>
                <a:spcPts val="1200"/>
              </a:spcAft>
              <a:buSzPts val="770"/>
              <a:buNone/>
            </a:pPr>
            <a:r>
              <a:t/>
            </a:r>
            <a:endParaRPr sz="2240"/>
          </a:p>
        </p:txBody>
      </p:sp>
      <p:sp>
        <p:nvSpPr>
          <p:cNvPr id="72" name="Google Shape;72;p8"/>
          <p:cNvSpPr/>
          <p:nvPr/>
        </p:nvSpPr>
        <p:spPr>
          <a:xfrm>
            <a:off x="5302650" y="1239550"/>
            <a:ext cx="3802800" cy="351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#27=IFCCARTESIANPOINT((0.,0.,4400.));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#28=IFCCARTESIANPOINT((0.,17.,4400.));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#29=IFCCARTESIANPOINT((0.,17.,0.));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#30=IFCCARTESIANPOINT((0.,0.,0.));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#31=IFCPOLYLOOP((#27,#28,#29,#30));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#32=IFCFACEOUTERBOUND(#31,.T.);</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#33=IFCFACE((#32));</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#34=IFCCARTESIANPOINT((5000.,0.,4400.));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#35=IFCCARTESIANPOINT((5000.,0.,0.));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#36=IFCCARTESIANPOINT((5000.,17.,0.));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#37=IFCCARTESIANPOINT((5000.,17.,4400.));</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#38=IFCPOLYLOOP((#34,#35,#36,#37));</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#39=IFCFACEOUTERBOUND(#38,.T.);</a:t>
            </a:r>
            <a:endParaRPr sz="1300">
              <a:latin typeface="M PLUS 1p"/>
              <a:ea typeface="M PLUS 1p"/>
              <a:cs typeface="M PLUS 1p"/>
              <a:sym typeface="M PLUS 1p"/>
            </a:endParaRPr>
          </a:p>
          <a:p>
            <a:pPr indent="0" lvl="0" marL="0" rtl="0" algn="l">
              <a:spcBef>
                <a:spcPts val="0"/>
              </a:spcBef>
              <a:spcAft>
                <a:spcPts val="0"/>
              </a:spcAft>
              <a:buNone/>
            </a:pPr>
            <a:r>
              <a:rPr lang="ja" sz="1300">
                <a:latin typeface="M PLUS 1p"/>
                <a:ea typeface="M PLUS 1p"/>
                <a:cs typeface="M PLUS 1p"/>
                <a:sym typeface="M PLUS 1p"/>
              </a:rPr>
              <a:t>#40=IFCFACE((#39));</a:t>
            </a:r>
            <a:endParaRPr sz="1300">
              <a:latin typeface="M PLUS 1p"/>
              <a:ea typeface="M PLUS 1p"/>
              <a:cs typeface="M PLUS 1p"/>
              <a:sym typeface="M PLUS 1p"/>
            </a:endParaRPr>
          </a:p>
          <a:p>
            <a:pPr indent="0" lvl="0" marL="0" rtl="0" algn="l">
              <a:spcBef>
                <a:spcPts val="0"/>
              </a:spcBef>
              <a:spcAft>
                <a:spcPts val="0"/>
              </a:spcAft>
              <a:buClr>
                <a:schemeClr val="dk1"/>
              </a:buClr>
              <a:buSzPts val="1100"/>
              <a:buFont typeface="Arial"/>
              <a:buNone/>
            </a:pPr>
            <a:r>
              <a:rPr lang="ja" sz="1300">
                <a:latin typeface="M PLUS 1p"/>
                <a:ea typeface="M PLUS 1p"/>
                <a:cs typeface="M PLUS 1p"/>
                <a:sym typeface="M PLUS 1p"/>
              </a:rPr>
              <a:t>・・・</a:t>
            </a:r>
            <a:endParaRPr sz="1300">
              <a:latin typeface="M PLUS 1p"/>
              <a:ea typeface="M PLUS 1p"/>
              <a:cs typeface="M PLUS 1p"/>
              <a:sym typeface="M PLUS 1p"/>
            </a:endParaRPr>
          </a:p>
          <a:p>
            <a:pPr indent="0" lvl="0" marL="0" rtl="0" algn="l">
              <a:spcBef>
                <a:spcPts val="0"/>
              </a:spcBef>
              <a:spcAft>
                <a:spcPts val="0"/>
              </a:spcAft>
              <a:buNone/>
            </a:pPr>
            <a:r>
              <a:t/>
            </a:r>
            <a:endParaRPr sz="1300">
              <a:latin typeface="M PLUS 1p"/>
              <a:ea typeface="M PLUS 1p"/>
              <a:cs typeface="M PLUS 1p"/>
              <a:sym typeface="M PLUS 1p"/>
            </a:endParaRPr>
          </a:p>
        </p:txBody>
      </p:sp>
      <p:sp>
        <p:nvSpPr>
          <p:cNvPr id="73" name="Google Shape;73;p8"/>
          <p:cNvSpPr txBox="1"/>
          <p:nvPr/>
        </p:nvSpPr>
        <p:spPr>
          <a:xfrm>
            <a:off x="5302650" y="889750"/>
            <a:ext cx="3603300" cy="399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1740">
                <a:solidFill>
                  <a:schemeClr val="dk2"/>
                </a:solidFill>
                <a:latin typeface="M PLUS 1p"/>
                <a:ea typeface="M PLUS 1p"/>
                <a:cs typeface="M PLUS 1p"/>
                <a:sym typeface="M PLUS 1p"/>
              </a:rPr>
              <a:t>IFCファイル</a:t>
            </a:r>
            <a:r>
              <a:rPr lang="ja" sz="1740">
                <a:solidFill>
                  <a:schemeClr val="dk2"/>
                </a:solidFill>
                <a:latin typeface="M PLUS 1p"/>
                <a:ea typeface="M PLUS 1p"/>
                <a:cs typeface="M PLUS 1p"/>
                <a:sym typeface="M PLUS 1p"/>
              </a:rPr>
              <a:t>の例</a:t>
            </a:r>
            <a:endParaRPr sz="1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9"/>
          <p:cNvSpPr txBox="1"/>
          <p:nvPr>
            <p:ph type="title"/>
          </p:nvPr>
        </p:nvSpPr>
        <p:spPr>
          <a:xfrm>
            <a:off x="51750" y="0"/>
            <a:ext cx="82152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a:t>提案システム</a:t>
            </a:r>
            <a:r>
              <a:rPr lang="ja"/>
              <a:t>の全体像</a:t>
            </a:r>
            <a:endParaRPr/>
          </a:p>
        </p:txBody>
      </p:sp>
      <p:sp>
        <p:nvSpPr>
          <p:cNvPr id="79" name="Google Shape;79;p9"/>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81" name="Google Shape;81;p9"/>
          <p:cNvPicPr preferRelativeResize="0"/>
          <p:nvPr/>
        </p:nvPicPr>
        <p:blipFill>
          <a:blip r:embed="rId4">
            <a:alphaModFix/>
          </a:blip>
          <a:stretch>
            <a:fillRect/>
          </a:stretch>
        </p:blipFill>
        <p:spPr>
          <a:xfrm>
            <a:off x="7641007" y="3775384"/>
            <a:ext cx="1485547" cy="923341"/>
          </a:xfrm>
          <a:prstGeom prst="rect">
            <a:avLst/>
          </a:prstGeom>
          <a:noFill/>
          <a:ln>
            <a:noFill/>
          </a:ln>
        </p:spPr>
      </p:pic>
      <p:grpSp>
        <p:nvGrpSpPr>
          <p:cNvPr id="82" name="Google Shape;82;p9"/>
          <p:cNvGrpSpPr/>
          <p:nvPr/>
        </p:nvGrpSpPr>
        <p:grpSpPr>
          <a:xfrm>
            <a:off x="108403" y="3906863"/>
            <a:ext cx="1258562" cy="669722"/>
            <a:chOff x="436225" y="2972475"/>
            <a:chExt cx="1582500" cy="842100"/>
          </a:xfrm>
        </p:grpSpPr>
        <p:sp>
          <p:nvSpPr>
            <p:cNvPr id="83" name="Google Shape;83;p9"/>
            <p:cNvSpPr/>
            <p:nvPr/>
          </p:nvSpPr>
          <p:spPr>
            <a:xfrm>
              <a:off x="436225" y="2972475"/>
              <a:ext cx="1582500" cy="842100"/>
            </a:xfrm>
            <a:prstGeom prst="roundRect">
              <a:avLst>
                <a:gd fmla="val 16667" name="adj"/>
              </a:avLst>
            </a:prstGeom>
            <a:solidFill>
              <a:schemeClr val="lt2"/>
            </a:solidFill>
            <a:ln cap="flat" cmpd="sng" w="7600">
              <a:solidFill>
                <a:schemeClr val="dk2"/>
              </a:solidFill>
              <a:prstDash val="solid"/>
              <a:round/>
              <a:headEnd len="sm" w="sm" type="none"/>
              <a:tailEnd len="sm" w="sm" type="none"/>
            </a:ln>
          </p:spPr>
          <p:txBody>
            <a:bodyPr anchorCtr="0" anchor="ctr" bIns="72700" lIns="72700" spcFirstLastPara="1" rIns="72700" wrap="square" tIns="72700">
              <a:noAutofit/>
            </a:bodyPr>
            <a:lstStyle/>
            <a:p>
              <a:pPr indent="0" lvl="0" marL="0" rtl="0" algn="ctr">
                <a:spcBef>
                  <a:spcPts val="0"/>
                </a:spcBef>
                <a:spcAft>
                  <a:spcPts val="0"/>
                </a:spcAft>
                <a:buNone/>
              </a:pPr>
              <a:r>
                <a:t/>
              </a:r>
              <a:endParaRPr i="1" sz="1113">
                <a:latin typeface="M PLUS 1p"/>
                <a:ea typeface="M PLUS 1p"/>
                <a:cs typeface="M PLUS 1p"/>
                <a:sym typeface="M PLUS 1p"/>
              </a:endParaRPr>
            </a:p>
          </p:txBody>
        </p:sp>
        <p:pic>
          <p:nvPicPr>
            <p:cNvPr id="84" name="Google Shape;84;p9"/>
            <p:cNvPicPr preferRelativeResize="0"/>
            <p:nvPr/>
          </p:nvPicPr>
          <p:blipFill>
            <a:blip r:embed="rId5">
              <a:alphaModFix/>
            </a:blip>
            <a:stretch>
              <a:fillRect/>
            </a:stretch>
          </p:blipFill>
          <p:spPr>
            <a:xfrm>
              <a:off x="547825" y="3150100"/>
              <a:ext cx="507250" cy="486875"/>
            </a:xfrm>
            <a:prstGeom prst="rect">
              <a:avLst/>
            </a:prstGeom>
            <a:noFill/>
            <a:ln>
              <a:noFill/>
            </a:ln>
          </p:spPr>
        </p:pic>
        <p:sp>
          <p:nvSpPr>
            <p:cNvPr id="85" name="Google Shape;85;p9"/>
            <p:cNvSpPr txBox="1"/>
            <p:nvPr/>
          </p:nvSpPr>
          <p:spPr>
            <a:xfrm>
              <a:off x="974106" y="3065298"/>
              <a:ext cx="1014600" cy="731700"/>
            </a:xfrm>
            <a:prstGeom prst="rect">
              <a:avLst/>
            </a:prstGeom>
            <a:noFill/>
            <a:ln>
              <a:noFill/>
            </a:ln>
          </p:spPr>
          <p:txBody>
            <a:bodyPr anchorCtr="0" anchor="t" bIns="72700" lIns="72700" spcFirstLastPara="1" rIns="72700" wrap="square" tIns="72700">
              <a:spAutoFit/>
            </a:bodyPr>
            <a:lstStyle/>
            <a:p>
              <a:pPr indent="0" lvl="0" marL="0" rtl="0" algn="ctr">
                <a:spcBef>
                  <a:spcPts val="0"/>
                </a:spcBef>
                <a:spcAft>
                  <a:spcPts val="0"/>
                </a:spcAft>
                <a:buClr>
                  <a:schemeClr val="dk1"/>
                </a:buClr>
                <a:buSzPts val="1100"/>
                <a:buFont typeface="Arial"/>
                <a:buNone/>
              </a:pPr>
              <a:r>
                <a:rPr b="1" lang="ja" sz="1413">
                  <a:solidFill>
                    <a:schemeClr val="dk1"/>
                  </a:solidFill>
                  <a:latin typeface="M PLUS 1p"/>
                  <a:ea typeface="M PLUS 1p"/>
                  <a:cs typeface="M PLUS 1p"/>
                  <a:sym typeface="M PLUS 1p"/>
                </a:rPr>
                <a:t>橋長 </a:t>
              </a:r>
              <a:r>
                <a:rPr b="1" i="1" lang="ja" sz="1413">
                  <a:solidFill>
                    <a:schemeClr val="dk1"/>
                  </a:solidFill>
                  <a:latin typeface="M PLUS 1p"/>
                  <a:ea typeface="M PLUS 1p"/>
                  <a:cs typeface="M PLUS 1p"/>
                  <a:sym typeface="M PLUS 1p"/>
                </a:rPr>
                <a:t>L</a:t>
              </a:r>
              <a:endParaRPr b="1" i="1" sz="1413">
                <a:solidFill>
                  <a:schemeClr val="dk1"/>
                </a:solidFill>
                <a:latin typeface="M PLUS 1p"/>
                <a:ea typeface="M PLUS 1p"/>
                <a:cs typeface="M PLUS 1p"/>
                <a:sym typeface="M PLUS 1p"/>
              </a:endParaRPr>
            </a:p>
            <a:p>
              <a:pPr indent="0" lvl="0" marL="0" rtl="0" algn="ctr">
                <a:spcBef>
                  <a:spcPts val="0"/>
                </a:spcBef>
                <a:spcAft>
                  <a:spcPts val="0"/>
                </a:spcAft>
                <a:buClr>
                  <a:schemeClr val="dk1"/>
                </a:buClr>
                <a:buSzPts val="1100"/>
                <a:buFont typeface="Arial"/>
                <a:buNone/>
              </a:pPr>
              <a:r>
                <a:rPr b="1" lang="ja" sz="1413">
                  <a:solidFill>
                    <a:schemeClr val="dk1"/>
                  </a:solidFill>
                  <a:latin typeface="M PLUS 1p"/>
                  <a:ea typeface="M PLUS 1p"/>
                  <a:cs typeface="M PLUS 1p"/>
                  <a:sym typeface="M PLUS 1p"/>
                </a:rPr>
                <a:t>幅員 </a:t>
              </a:r>
              <a:r>
                <a:rPr b="1" i="1" lang="ja" sz="1413">
                  <a:solidFill>
                    <a:schemeClr val="dk1"/>
                  </a:solidFill>
                  <a:latin typeface="M PLUS 1p"/>
                  <a:ea typeface="M PLUS 1p"/>
                  <a:cs typeface="M PLUS 1p"/>
                  <a:sym typeface="M PLUS 1p"/>
                </a:rPr>
                <a:t>B</a:t>
              </a:r>
              <a:endParaRPr b="1" sz="1731">
                <a:solidFill>
                  <a:schemeClr val="dk2"/>
                </a:solidFill>
              </a:endParaRPr>
            </a:p>
          </p:txBody>
        </p:sp>
      </p:grpSp>
      <p:grpSp>
        <p:nvGrpSpPr>
          <p:cNvPr id="86" name="Google Shape;86;p9"/>
          <p:cNvGrpSpPr/>
          <p:nvPr/>
        </p:nvGrpSpPr>
        <p:grpSpPr>
          <a:xfrm>
            <a:off x="584359" y="2571748"/>
            <a:ext cx="1440666" cy="702409"/>
            <a:chOff x="2688425" y="3206025"/>
            <a:chExt cx="1811475" cy="883200"/>
          </a:xfrm>
        </p:grpSpPr>
        <p:sp>
          <p:nvSpPr>
            <p:cNvPr id="87" name="Google Shape;87;p9"/>
            <p:cNvSpPr/>
            <p:nvPr/>
          </p:nvSpPr>
          <p:spPr>
            <a:xfrm>
              <a:off x="2688425" y="3206025"/>
              <a:ext cx="1714500" cy="842100"/>
            </a:xfrm>
            <a:prstGeom prst="roundRect">
              <a:avLst>
                <a:gd fmla="val 16667" name="adj"/>
              </a:avLst>
            </a:prstGeom>
            <a:solidFill>
              <a:schemeClr val="lt2"/>
            </a:solidFill>
            <a:ln cap="flat" cmpd="sng" w="7600">
              <a:solidFill>
                <a:schemeClr val="dk2"/>
              </a:solidFill>
              <a:prstDash val="solid"/>
              <a:round/>
              <a:headEnd len="sm" w="sm" type="none"/>
              <a:tailEnd len="sm" w="sm" type="none"/>
            </a:ln>
          </p:spPr>
          <p:txBody>
            <a:bodyPr anchorCtr="0" anchor="ctr" bIns="72700" lIns="72700" spcFirstLastPara="1" rIns="72700" wrap="square" tIns="72700">
              <a:noAutofit/>
            </a:bodyPr>
            <a:lstStyle/>
            <a:p>
              <a:pPr indent="0" lvl="0" marL="0" rtl="0" algn="ctr">
                <a:spcBef>
                  <a:spcPts val="0"/>
                </a:spcBef>
                <a:spcAft>
                  <a:spcPts val="0"/>
                </a:spcAft>
                <a:buNone/>
              </a:pPr>
              <a:r>
                <a:t/>
              </a:r>
              <a:endParaRPr sz="954">
                <a:latin typeface="M PLUS 1p"/>
                <a:ea typeface="M PLUS 1p"/>
                <a:cs typeface="M PLUS 1p"/>
                <a:sym typeface="M PLUS 1p"/>
              </a:endParaRPr>
            </a:p>
          </p:txBody>
        </p:sp>
        <p:pic>
          <p:nvPicPr>
            <p:cNvPr id="88" name="Google Shape;88;p9"/>
            <p:cNvPicPr preferRelativeResize="0"/>
            <p:nvPr/>
          </p:nvPicPr>
          <p:blipFill>
            <a:blip r:embed="rId6">
              <a:alphaModFix/>
            </a:blip>
            <a:stretch>
              <a:fillRect/>
            </a:stretch>
          </p:blipFill>
          <p:spPr>
            <a:xfrm>
              <a:off x="2688426" y="3340125"/>
              <a:ext cx="647576" cy="573900"/>
            </a:xfrm>
            <a:prstGeom prst="rect">
              <a:avLst/>
            </a:prstGeom>
            <a:noFill/>
            <a:ln>
              <a:noFill/>
            </a:ln>
          </p:spPr>
        </p:pic>
        <p:sp>
          <p:nvSpPr>
            <p:cNvPr id="89" name="Google Shape;89;p9"/>
            <p:cNvSpPr txBox="1"/>
            <p:nvPr/>
          </p:nvSpPr>
          <p:spPr>
            <a:xfrm>
              <a:off x="3114500" y="3242325"/>
              <a:ext cx="1385400" cy="846900"/>
            </a:xfrm>
            <a:prstGeom prst="rect">
              <a:avLst/>
            </a:prstGeom>
            <a:noFill/>
            <a:ln>
              <a:noFill/>
            </a:ln>
          </p:spPr>
          <p:txBody>
            <a:bodyPr anchorCtr="0" anchor="t" bIns="72700" lIns="72700" spcFirstLastPara="1" rIns="72700" wrap="square" tIns="72700">
              <a:spAutoFit/>
            </a:bodyPr>
            <a:lstStyle/>
            <a:p>
              <a:pPr indent="0" lvl="0" marL="0" rtl="0" algn="ctr">
                <a:spcBef>
                  <a:spcPts val="0"/>
                </a:spcBef>
                <a:spcAft>
                  <a:spcPts val="0"/>
                </a:spcAft>
                <a:buClr>
                  <a:schemeClr val="dk1"/>
                </a:buClr>
                <a:buSzPts val="1100"/>
                <a:buFont typeface="Arial"/>
                <a:buNone/>
              </a:pPr>
              <a:r>
                <a:rPr b="1" lang="ja" sz="1513">
                  <a:solidFill>
                    <a:schemeClr val="dk1"/>
                  </a:solidFill>
                  <a:latin typeface="M PLUS 1p"/>
                  <a:ea typeface="M PLUS 1p"/>
                  <a:cs typeface="M PLUS 1p"/>
                  <a:sym typeface="M PLUS 1p"/>
                </a:rPr>
                <a:t>設計知</a:t>
              </a:r>
              <a:endParaRPr b="1" sz="1513">
                <a:solidFill>
                  <a:schemeClr val="dk1"/>
                </a:solidFill>
                <a:latin typeface="M PLUS 1p"/>
                <a:ea typeface="M PLUS 1p"/>
                <a:cs typeface="M PLUS 1p"/>
                <a:sym typeface="M PLUS 1p"/>
              </a:endParaRPr>
            </a:p>
            <a:p>
              <a:pPr indent="0" lvl="0" marL="0" rtl="0" algn="ctr">
                <a:spcBef>
                  <a:spcPts val="0"/>
                </a:spcBef>
                <a:spcAft>
                  <a:spcPts val="0"/>
                </a:spcAft>
                <a:buClr>
                  <a:schemeClr val="dk1"/>
                </a:buClr>
                <a:buSzPts val="1100"/>
                <a:buFont typeface="Arial"/>
                <a:buNone/>
              </a:pPr>
              <a:r>
                <a:rPr lang="ja" sz="954">
                  <a:solidFill>
                    <a:schemeClr val="dk1"/>
                  </a:solidFill>
                  <a:latin typeface="M PLUS 1p"/>
                  <a:ea typeface="M PLUS 1p"/>
                  <a:cs typeface="M PLUS 1p"/>
                  <a:sym typeface="M PLUS 1p"/>
                </a:rPr>
                <a:t>道路橋示方書</a:t>
              </a:r>
              <a:br>
                <a:rPr lang="ja" sz="954">
                  <a:solidFill>
                    <a:schemeClr val="dk1"/>
                  </a:solidFill>
                  <a:latin typeface="M PLUS 1p"/>
                  <a:ea typeface="M PLUS 1p"/>
                  <a:cs typeface="M PLUS 1p"/>
                  <a:sym typeface="M PLUS 1p"/>
                </a:rPr>
              </a:br>
              <a:r>
                <a:rPr lang="ja" sz="954">
                  <a:solidFill>
                    <a:schemeClr val="dk1"/>
                  </a:solidFill>
                  <a:latin typeface="M PLUS 1p"/>
                  <a:ea typeface="M PLUS 1p"/>
                  <a:cs typeface="M PLUS 1p"/>
                  <a:sym typeface="M PLUS 1p"/>
                </a:rPr>
                <a:t>教科書</a:t>
              </a:r>
              <a:endParaRPr sz="1431">
                <a:solidFill>
                  <a:schemeClr val="dk2"/>
                </a:solidFill>
              </a:endParaRPr>
            </a:p>
          </p:txBody>
        </p:sp>
      </p:grpSp>
      <p:grpSp>
        <p:nvGrpSpPr>
          <p:cNvPr id="90" name="Google Shape;90;p9"/>
          <p:cNvGrpSpPr/>
          <p:nvPr/>
        </p:nvGrpSpPr>
        <p:grpSpPr>
          <a:xfrm>
            <a:off x="1899409" y="3906836"/>
            <a:ext cx="1382931" cy="669722"/>
            <a:chOff x="5437950" y="3907750"/>
            <a:chExt cx="1738880" cy="842100"/>
          </a:xfrm>
        </p:grpSpPr>
        <p:sp>
          <p:nvSpPr>
            <p:cNvPr id="91" name="Google Shape;91;p9"/>
            <p:cNvSpPr/>
            <p:nvPr/>
          </p:nvSpPr>
          <p:spPr>
            <a:xfrm>
              <a:off x="5437950" y="3907750"/>
              <a:ext cx="1714500" cy="842100"/>
            </a:xfrm>
            <a:prstGeom prst="roundRect">
              <a:avLst>
                <a:gd fmla="val 16667" name="adj"/>
              </a:avLst>
            </a:prstGeom>
            <a:solidFill>
              <a:schemeClr val="lt2"/>
            </a:solidFill>
            <a:ln cap="flat" cmpd="sng" w="7600">
              <a:solidFill>
                <a:schemeClr val="dk2"/>
              </a:solidFill>
              <a:prstDash val="solid"/>
              <a:round/>
              <a:headEnd len="sm" w="sm" type="none"/>
              <a:tailEnd len="sm" w="sm" type="none"/>
            </a:ln>
          </p:spPr>
          <p:txBody>
            <a:bodyPr anchorCtr="0" anchor="ctr" bIns="72700" lIns="72700" spcFirstLastPara="1" rIns="72700" wrap="square" tIns="72700">
              <a:noAutofit/>
            </a:bodyPr>
            <a:lstStyle/>
            <a:p>
              <a:pPr indent="0" lvl="0" marL="0" rtl="0" algn="ctr">
                <a:spcBef>
                  <a:spcPts val="0"/>
                </a:spcBef>
                <a:spcAft>
                  <a:spcPts val="0"/>
                </a:spcAft>
                <a:buNone/>
              </a:pPr>
              <a:r>
                <a:t/>
              </a:r>
              <a:endParaRPr sz="954">
                <a:latin typeface="M PLUS 1p"/>
                <a:ea typeface="M PLUS 1p"/>
                <a:cs typeface="M PLUS 1p"/>
                <a:sym typeface="M PLUS 1p"/>
              </a:endParaRPr>
            </a:p>
          </p:txBody>
        </p:sp>
        <p:sp>
          <p:nvSpPr>
            <p:cNvPr id="92" name="Google Shape;92;p9"/>
            <p:cNvSpPr txBox="1"/>
            <p:nvPr/>
          </p:nvSpPr>
          <p:spPr>
            <a:xfrm>
              <a:off x="5959430" y="3982252"/>
              <a:ext cx="1217400" cy="751200"/>
            </a:xfrm>
            <a:prstGeom prst="rect">
              <a:avLst/>
            </a:prstGeom>
            <a:noFill/>
            <a:ln>
              <a:noFill/>
            </a:ln>
          </p:spPr>
          <p:txBody>
            <a:bodyPr anchorCtr="0" anchor="t" bIns="72700" lIns="72700" spcFirstLastPara="1" rIns="72700" wrap="square" tIns="72700">
              <a:spAutoFit/>
            </a:bodyPr>
            <a:lstStyle/>
            <a:p>
              <a:pPr indent="0" lvl="0" marL="0" rtl="0" algn="ctr">
                <a:spcBef>
                  <a:spcPts val="0"/>
                </a:spcBef>
                <a:spcAft>
                  <a:spcPts val="0"/>
                </a:spcAft>
                <a:buNone/>
              </a:pPr>
              <a:r>
                <a:rPr b="1" lang="ja" sz="1613">
                  <a:solidFill>
                    <a:schemeClr val="dk1"/>
                  </a:solidFill>
                  <a:latin typeface="M PLUS 1p"/>
                  <a:ea typeface="M PLUS 1p"/>
                  <a:cs typeface="M PLUS 1p"/>
                  <a:sym typeface="M PLUS 1p"/>
                </a:rPr>
                <a:t>LLM</a:t>
              </a:r>
              <a:br>
                <a:rPr lang="ja" sz="1313">
                  <a:solidFill>
                    <a:schemeClr val="dk1"/>
                  </a:solidFill>
                  <a:latin typeface="M PLUS 1p"/>
                  <a:ea typeface="M PLUS 1p"/>
                  <a:cs typeface="M PLUS 1p"/>
                  <a:sym typeface="M PLUS 1p"/>
                </a:rPr>
              </a:br>
              <a:r>
                <a:rPr lang="ja" sz="1313">
                  <a:solidFill>
                    <a:schemeClr val="dk1"/>
                  </a:solidFill>
                  <a:latin typeface="M PLUS 1p"/>
                  <a:ea typeface="M PLUS 1p"/>
                  <a:cs typeface="M PLUS 1p"/>
                  <a:sym typeface="M PLUS 1p"/>
                </a:rPr>
                <a:t>(初期設計)</a:t>
              </a:r>
              <a:endParaRPr sz="1631">
                <a:solidFill>
                  <a:schemeClr val="dk2"/>
                </a:solidFill>
              </a:endParaRPr>
            </a:p>
          </p:txBody>
        </p:sp>
        <p:pic>
          <p:nvPicPr>
            <p:cNvPr id="93" name="Google Shape;93;p9"/>
            <p:cNvPicPr preferRelativeResize="0"/>
            <p:nvPr/>
          </p:nvPicPr>
          <p:blipFill rotWithShape="1">
            <a:blip r:embed="rId7">
              <a:alphaModFix/>
            </a:blip>
            <a:srcRect b="49" l="0" r="0" t="39"/>
            <a:stretch/>
          </p:blipFill>
          <p:spPr>
            <a:xfrm>
              <a:off x="5528352" y="4065224"/>
              <a:ext cx="548700" cy="527158"/>
            </a:xfrm>
            <a:prstGeom prst="rect">
              <a:avLst/>
            </a:prstGeom>
            <a:noFill/>
            <a:ln>
              <a:noFill/>
            </a:ln>
          </p:spPr>
        </p:pic>
      </p:grpSp>
      <p:grpSp>
        <p:nvGrpSpPr>
          <p:cNvPr id="94" name="Google Shape;94;p9"/>
          <p:cNvGrpSpPr/>
          <p:nvPr/>
        </p:nvGrpSpPr>
        <p:grpSpPr>
          <a:xfrm>
            <a:off x="3721127" y="3906832"/>
            <a:ext cx="1480191" cy="669722"/>
            <a:chOff x="5590350" y="4060150"/>
            <a:chExt cx="1861174" cy="842100"/>
          </a:xfrm>
        </p:grpSpPr>
        <p:grpSp>
          <p:nvGrpSpPr>
            <p:cNvPr id="95" name="Google Shape;95;p9"/>
            <p:cNvGrpSpPr/>
            <p:nvPr/>
          </p:nvGrpSpPr>
          <p:grpSpPr>
            <a:xfrm>
              <a:off x="5590350" y="4060150"/>
              <a:ext cx="1861174" cy="842100"/>
              <a:chOff x="5437950" y="3907750"/>
              <a:chExt cx="1861174" cy="842100"/>
            </a:xfrm>
          </p:grpSpPr>
          <p:sp>
            <p:nvSpPr>
              <p:cNvPr id="96" name="Google Shape;96;p9"/>
              <p:cNvSpPr/>
              <p:nvPr/>
            </p:nvSpPr>
            <p:spPr>
              <a:xfrm>
                <a:off x="5437950" y="3907750"/>
                <a:ext cx="1714500" cy="842100"/>
              </a:xfrm>
              <a:prstGeom prst="roundRect">
                <a:avLst>
                  <a:gd fmla="val 16667" name="adj"/>
                </a:avLst>
              </a:prstGeom>
              <a:solidFill>
                <a:schemeClr val="lt2"/>
              </a:solidFill>
              <a:ln cap="flat" cmpd="sng" w="7600">
                <a:solidFill>
                  <a:schemeClr val="dk2"/>
                </a:solidFill>
                <a:prstDash val="solid"/>
                <a:round/>
                <a:headEnd len="sm" w="sm" type="none"/>
                <a:tailEnd len="sm" w="sm" type="none"/>
              </a:ln>
            </p:spPr>
            <p:txBody>
              <a:bodyPr anchorCtr="0" anchor="ctr" bIns="72700" lIns="72700" spcFirstLastPara="1" rIns="72700" wrap="square" tIns="72700">
                <a:noAutofit/>
              </a:bodyPr>
              <a:lstStyle/>
              <a:p>
                <a:pPr indent="0" lvl="0" marL="0" rtl="0" algn="ctr">
                  <a:spcBef>
                    <a:spcPts val="0"/>
                  </a:spcBef>
                  <a:spcAft>
                    <a:spcPts val="0"/>
                  </a:spcAft>
                  <a:buNone/>
                </a:pPr>
                <a:r>
                  <a:t/>
                </a:r>
                <a:endParaRPr sz="954">
                  <a:latin typeface="M PLUS 1p"/>
                  <a:ea typeface="M PLUS 1p"/>
                  <a:cs typeface="M PLUS 1p"/>
                  <a:sym typeface="M PLUS 1p"/>
                </a:endParaRPr>
              </a:p>
            </p:txBody>
          </p:sp>
          <p:sp>
            <p:nvSpPr>
              <p:cNvPr id="97" name="Google Shape;97;p9"/>
              <p:cNvSpPr txBox="1"/>
              <p:nvPr/>
            </p:nvSpPr>
            <p:spPr>
              <a:xfrm>
                <a:off x="5913724" y="3995706"/>
                <a:ext cx="1385400" cy="731700"/>
              </a:xfrm>
              <a:prstGeom prst="rect">
                <a:avLst/>
              </a:prstGeom>
              <a:noFill/>
              <a:ln>
                <a:noFill/>
              </a:ln>
            </p:spPr>
            <p:txBody>
              <a:bodyPr anchorCtr="0" anchor="t" bIns="72700" lIns="72700" spcFirstLastPara="1" rIns="72700" wrap="square" tIns="72700">
                <a:spAutoFit/>
              </a:bodyPr>
              <a:lstStyle/>
              <a:p>
                <a:pPr indent="0" lvl="0" marL="0" rtl="0" algn="ctr">
                  <a:spcBef>
                    <a:spcPts val="0"/>
                  </a:spcBef>
                  <a:spcAft>
                    <a:spcPts val="0"/>
                  </a:spcAft>
                  <a:buNone/>
                </a:pPr>
                <a:r>
                  <a:rPr b="1" lang="ja" sz="1513">
                    <a:solidFill>
                      <a:schemeClr val="dk1"/>
                    </a:solidFill>
                    <a:latin typeface="M PLUS 1p"/>
                    <a:ea typeface="M PLUS 1p"/>
                    <a:cs typeface="M PLUS 1p"/>
                    <a:sym typeface="M PLUS 1p"/>
                  </a:rPr>
                  <a:t>Judge</a:t>
                </a:r>
                <a:br>
                  <a:rPr lang="ja" sz="1313">
                    <a:solidFill>
                      <a:schemeClr val="dk1"/>
                    </a:solidFill>
                    <a:latin typeface="M PLUS 1p"/>
                    <a:ea typeface="M PLUS 1p"/>
                    <a:cs typeface="M PLUS 1p"/>
                    <a:sym typeface="M PLUS 1p"/>
                  </a:rPr>
                </a:br>
                <a:r>
                  <a:rPr lang="ja" sz="1313">
                    <a:solidFill>
                      <a:schemeClr val="dk1"/>
                    </a:solidFill>
                    <a:latin typeface="M PLUS 1p"/>
                    <a:ea typeface="M PLUS 1p"/>
                    <a:cs typeface="M PLUS 1p"/>
                    <a:sym typeface="M PLUS 1p"/>
                  </a:rPr>
                  <a:t>(</a:t>
                </a:r>
                <a:r>
                  <a:rPr lang="ja" sz="1313">
                    <a:solidFill>
                      <a:schemeClr val="dk1"/>
                    </a:solidFill>
                    <a:latin typeface="M PLUS 1p"/>
                    <a:ea typeface="M PLUS 1p"/>
                    <a:cs typeface="M PLUS 1p"/>
                    <a:sym typeface="M PLUS 1p"/>
                  </a:rPr>
                  <a:t>簡易照査</a:t>
                </a:r>
                <a:r>
                  <a:rPr lang="ja" sz="1313">
                    <a:solidFill>
                      <a:schemeClr val="dk1"/>
                    </a:solidFill>
                    <a:latin typeface="M PLUS 1p"/>
                    <a:ea typeface="M PLUS 1p"/>
                    <a:cs typeface="M PLUS 1p"/>
                    <a:sym typeface="M PLUS 1p"/>
                  </a:rPr>
                  <a:t>)</a:t>
                </a:r>
                <a:endParaRPr sz="1631">
                  <a:solidFill>
                    <a:schemeClr val="dk2"/>
                  </a:solidFill>
                </a:endParaRPr>
              </a:p>
            </p:txBody>
          </p:sp>
        </p:grpSp>
        <p:pic>
          <p:nvPicPr>
            <p:cNvPr id="98" name="Google Shape;98;p9"/>
            <p:cNvPicPr preferRelativeResize="0"/>
            <p:nvPr/>
          </p:nvPicPr>
          <p:blipFill rotWithShape="1">
            <a:blip r:embed="rId8">
              <a:alphaModFix/>
            </a:blip>
            <a:srcRect b="16951" l="26982" r="20285" t="11343"/>
            <a:stretch/>
          </p:blipFill>
          <p:spPr>
            <a:xfrm>
              <a:off x="5782324" y="4104681"/>
              <a:ext cx="553800" cy="753044"/>
            </a:xfrm>
            <a:prstGeom prst="rect">
              <a:avLst/>
            </a:prstGeom>
            <a:noFill/>
            <a:ln>
              <a:noFill/>
            </a:ln>
          </p:spPr>
        </p:pic>
      </p:grpSp>
      <p:grpSp>
        <p:nvGrpSpPr>
          <p:cNvPr id="99" name="Google Shape;99;p9"/>
          <p:cNvGrpSpPr/>
          <p:nvPr/>
        </p:nvGrpSpPr>
        <p:grpSpPr>
          <a:xfrm>
            <a:off x="3721226" y="2672291"/>
            <a:ext cx="1473104" cy="669722"/>
            <a:chOff x="3297600" y="2396375"/>
            <a:chExt cx="1852262" cy="842100"/>
          </a:xfrm>
        </p:grpSpPr>
        <p:grpSp>
          <p:nvGrpSpPr>
            <p:cNvPr id="100" name="Google Shape;100;p9"/>
            <p:cNvGrpSpPr/>
            <p:nvPr/>
          </p:nvGrpSpPr>
          <p:grpSpPr>
            <a:xfrm>
              <a:off x="3297600" y="2396375"/>
              <a:ext cx="1852262" cy="842100"/>
              <a:chOff x="5437950" y="3907750"/>
              <a:chExt cx="1852262" cy="842100"/>
            </a:xfrm>
          </p:grpSpPr>
          <p:sp>
            <p:nvSpPr>
              <p:cNvPr id="101" name="Google Shape;101;p9"/>
              <p:cNvSpPr/>
              <p:nvPr/>
            </p:nvSpPr>
            <p:spPr>
              <a:xfrm>
                <a:off x="5437950" y="3907750"/>
                <a:ext cx="1714500" cy="842100"/>
              </a:xfrm>
              <a:prstGeom prst="roundRect">
                <a:avLst>
                  <a:gd fmla="val 16667" name="adj"/>
                </a:avLst>
              </a:prstGeom>
              <a:solidFill>
                <a:schemeClr val="lt2"/>
              </a:solidFill>
              <a:ln cap="flat" cmpd="sng" w="7600">
                <a:solidFill>
                  <a:schemeClr val="dk2"/>
                </a:solidFill>
                <a:prstDash val="solid"/>
                <a:round/>
                <a:headEnd len="sm" w="sm" type="none"/>
                <a:tailEnd len="sm" w="sm" type="none"/>
              </a:ln>
            </p:spPr>
            <p:txBody>
              <a:bodyPr anchorCtr="0" anchor="ctr" bIns="72700" lIns="72700" spcFirstLastPara="1" rIns="72700" wrap="square" tIns="72700">
                <a:noAutofit/>
              </a:bodyPr>
              <a:lstStyle/>
              <a:p>
                <a:pPr indent="0" lvl="0" marL="0" rtl="0" algn="ctr">
                  <a:spcBef>
                    <a:spcPts val="0"/>
                  </a:spcBef>
                  <a:spcAft>
                    <a:spcPts val="0"/>
                  </a:spcAft>
                  <a:buNone/>
                </a:pPr>
                <a:r>
                  <a:t/>
                </a:r>
                <a:endParaRPr sz="954">
                  <a:latin typeface="M PLUS 1p"/>
                  <a:ea typeface="M PLUS 1p"/>
                  <a:cs typeface="M PLUS 1p"/>
                  <a:sym typeface="M PLUS 1p"/>
                </a:endParaRPr>
              </a:p>
            </p:txBody>
          </p:sp>
          <p:sp>
            <p:nvSpPr>
              <p:cNvPr id="102" name="Google Shape;102;p9"/>
              <p:cNvSpPr txBox="1"/>
              <p:nvPr/>
            </p:nvSpPr>
            <p:spPr>
              <a:xfrm>
                <a:off x="5904812" y="3972570"/>
                <a:ext cx="1385400" cy="712500"/>
              </a:xfrm>
              <a:prstGeom prst="rect">
                <a:avLst/>
              </a:prstGeom>
              <a:noFill/>
              <a:ln>
                <a:noFill/>
              </a:ln>
            </p:spPr>
            <p:txBody>
              <a:bodyPr anchorCtr="0" anchor="t" bIns="72700" lIns="72700" spcFirstLastPara="1" rIns="72700" wrap="square" tIns="72700">
                <a:spAutoFit/>
              </a:bodyPr>
              <a:lstStyle/>
              <a:p>
                <a:pPr indent="0" lvl="0" marL="0" rtl="0" algn="ctr">
                  <a:spcBef>
                    <a:spcPts val="0"/>
                  </a:spcBef>
                  <a:spcAft>
                    <a:spcPts val="0"/>
                  </a:spcAft>
                  <a:buNone/>
                </a:pPr>
                <a:r>
                  <a:rPr b="1" lang="ja" sz="1513">
                    <a:solidFill>
                      <a:schemeClr val="dk1"/>
                    </a:solidFill>
                    <a:latin typeface="M PLUS 1p"/>
                    <a:ea typeface="M PLUS 1p"/>
                    <a:cs typeface="M PLUS 1p"/>
                    <a:sym typeface="M PLUS 1p"/>
                  </a:rPr>
                  <a:t>LLM</a:t>
                </a:r>
                <a:br>
                  <a:rPr lang="ja" sz="1213">
                    <a:solidFill>
                      <a:schemeClr val="dk1"/>
                    </a:solidFill>
                    <a:latin typeface="M PLUS 1p"/>
                    <a:ea typeface="M PLUS 1p"/>
                    <a:cs typeface="M PLUS 1p"/>
                    <a:sym typeface="M PLUS 1p"/>
                  </a:rPr>
                </a:br>
                <a:r>
                  <a:rPr lang="ja" sz="1213">
                    <a:solidFill>
                      <a:schemeClr val="dk1"/>
                    </a:solidFill>
                    <a:latin typeface="M PLUS 1p"/>
                    <a:ea typeface="M PLUS 1p"/>
                    <a:cs typeface="M PLUS 1p"/>
                    <a:sym typeface="M PLUS 1p"/>
                  </a:rPr>
                  <a:t>(</a:t>
                </a:r>
                <a:r>
                  <a:rPr lang="ja" sz="1213">
                    <a:solidFill>
                      <a:schemeClr val="dk1"/>
                    </a:solidFill>
                    <a:latin typeface="M PLUS 1p"/>
                    <a:ea typeface="M PLUS 1p"/>
                    <a:cs typeface="M PLUS 1p"/>
                    <a:sym typeface="M PLUS 1p"/>
                  </a:rPr>
                  <a:t>修正案生成</a:t>
                </a:r>
                <a:r>
                  <a:rPr lang="ja" sz="1213">
                    <a:solidFill>
                      <a:schemeClr val="dk1"/>
                    </a:solidFill>
                    <a:latin typeface="M PLUS 1p"/>
                    <a:ea typeface="M PLUS 1p"/>
                    <a:cs typeface="M PLUS 1p"/>
                    <a:sym typeface="M PLUS 1p"/>
                  </a:rPr>
                  <a:t>)</a:t>
                </a:r>
                <a:endParaRPr sz="1531">
                  <a:solidFill>
                    <a:schemeClr val="dk2"/>
                  </a:solidFill>
                </a:endParaRPr>
              </a:p>
            </p:txBody>
          </p:sp>
        </p:grpSp>
        <p:pic>
          <p:nvPicPr>
            <p:cNvPr id="103" name="Google Shape;103;p9"/>
            <p:cNvPicPr preferRelativeResize="0"/>
            <p:nvPr/>
          </p:nvPicPr>
          <p:blipFill>
            <a:blip r:embed="rId9">
              <a:alphaModFix/>
            </a:blip>
            <a:stretch>
              <a:fillRect/>
            </a:stretch>
          </p:blipFill>
          <p:spPr>
            <a:xfrm>
              <a:off x="3386000" y="2571750"/>
              <a:ext cx="501045" cy="497675"/>
            </a:xfrm>
            <a:prstGeom prst="rect">
              <a:avLst/>
            </a:prstGeom>
            <a:noFill/>
            <a:ln>
              <a:noFill/>
            </a:ln>
          </p:spPr>
        </p:pic>
      </p:grpSp>
      <p:sp>
        <p:nvSpPr>
          <p:cNvPr id="104" name="Google Shape;104;p9"/>
          <p:cNvSpPr txBox="1"/>
          <p:nvPr/>
        </p:nvSpPr>
        <p:spPr>
          <a:xfrm>
            <a:off x="324295" y="3431527"/>
            <a:ext cx="826800" cy="343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274">
                <a:solidFill>
                  <a:schemeClr val="dk2"/>
                </a:solidFill>
                <a:latin typeface="M PLUS 1p"/>
                <a:ea typeface="M PLUS 1p"/>
                <a:cs typeface="M PLUS 1p"/>
                <a:sym typeface="M PLUS 1p"/>
              </a:rPr>
              <a:t>検索</a:t>
            </a:r>
            <a:endParaRPr b="1" sz="1274">
              <a:solidFill>
                <a:schemeClr val="dk2"/>
              </a:solidFill>
              <a:latin typeface="M PLUS 1p"/>
              <a:ea typeface="M PLUS 1p"/>
              <a:cs typeface="M PLUS 1p"/>
              <a:sym typeface="M PLUS 1p"/>
            </a:endParaRPr>
          </a:p>
        </p:txBody>
      </p:sp>
      <p:cxnSp>
        <p:nvCxnSpPr>
          <p:cNvPr id="105" name="Google Shape;105;p9"/>
          <p:cNvCxnSpPr/>
          <p:nvPr/>
        </p:nvCxnSpPr>
        <p:spPr>
          <a:xfrm>
            <a:off x="1286465" y="3253407"/>
            <a:ext cx="693900" cy="653400"/>
          </a:xfrm>
          <a:prstGeom prst="straightConnector1">
            <a:avLst/>
          </a:prstGeom>
          <a:noFill/>
          <a:ln cap="flat" cmpd="sng" w="7600">
            <a:solidFill>
              <a:schemeClr val="dk2"/>
            </a:solidFill>
            <a:prstDash val="solid"/>
            <a:round/>
            <a:headEnd len="med" w="med" type="none"/>
            <a:tailEnd len="med" w="med" type="triangle"/>
          </a:ln>
        </p:spPr>
      </p:cxnSp>
      <p:cxnSp>
        <p:nvCxnSpPr>
          <p:cNvPr id="106" name="Google Shape;106;p9"/>
          <p:cNvCxnSpPr/>
          <p:nvPr/>
        </p:nvCxnSpPr>
        <p:spPr>
          <a:xfrm>
            <a:off x="1367153" y="4261983"/>
            <a:ext cx="508200" cy="0"/>
          </a:xfrm>
          <a:prstGeom prst="straightConnector1">
            <a:avLst/>
          </a:prstGeom>
          <a:noFill/>
          <a:ln cap="flat" cmpd="sng" w="7600">
            <a:solidFill>
              <a:schemeClr val="dk2"/>
            </a:solidFill>
            <a:prstDash val="solid"/>
            <a:round/>
            <a:headEnd len="med" w="med" type="none"/>
            <a:tailEnd len="med" w="med" type="triangle"/>
          </a:ln>
        </p:spPr>
      </p:cxnSp>
      <p:sp>
        <p:nvSpPr>
          <p:cNvPr id="107" name="Google Shape;107;p9"/>
          <p:cNvSpPr txBox="1"/>
          <p:nvPr/>
        </p:nvSpPr>
        <p:spPr>
          <a:xfrm>
            <a:off x="1690175" y="3433450"/>
            <a:ext cx="1125900" cy="3276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174">
                <a:solidFill>
                  <a:schemeClr val="dk2"/>
                </a:solidFill>
                <a:latin typeface="M PLUS 1p"/>
                <a:ea typeface="M PLUS 1p"/>
                <a:cs typeface="M PLUS 1p"/>
                <a:sym typeface="M PLUS 1p"/>
              </a:rPr>
              <a:t>コンテキスト</a:t>
            </a:r>
            <a:endParaRPr b="1" sz="1174">
              <a:solidFill>
                <a:schemeClr val="dk2"/>
              </a:solidFill>
              <a:latin typeface="M PLUS 1p"/>
              <a:ea typeface="M PLUS 1p"/>
              <a:cs typeface="M PLUS 1p"/>
              <a:sym typeface="M PLUS 1p"/>
            </a:endParaRPr>
          </a:p>
        </p:txBody>
      </p:sp>
      <p:cxnSp>
        <p:nvCxnSpPr>
          <p:cNvPr id="108" name="Google Shape;108;p9"/>
          <p:cNvCxnSpPr/>
          <p:nvPr/>
        </p:nvCxnSpPr>
        <p:spPr>
          <a:xfrm flipH="1" rot="10800000">
            <a:off x="689699" y="3253179"/>
            <a:ext cx="362700" cy="641700"/>
          </a:xfrm>
          <a:prstGeom prst="straightConnector1">
            <a:avLst/>
          </a:prstGeom>
          <a:noFill/>
          <a:ln cap="flat" cmpd="sng" w="7600">
            <a:solidFill>
              <a:schemeClr val="dk2"/>
            </a:solidFill>
            <a:prstDash val="solid"/>
            <a:round/>
            <a:headEnd len="med" w="med" type="none"/>
            <a:tailEnd len="med" w="med" type="triangle"/>
          </a:ln>
        </p:spPr>
      </p:cxnSp>
      <p:sp>
        <p:nvSpPr>
          <p:cNvPr id="109" name="Google Shape;109;p9"/>
          <p:cNvSpPr txBox="1"/>
          <p:nvPr/>
        </p:nvSpPr>
        <p:spPr>
          <a:xfrm>
            <a:off x="2459726" y="2544070"/>
            <a:ext cx="826800" cy="7905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2090">
                <a:solidFill>
                  <a:srgbClr val="FF0000"/>
                </a:solidFill>
                <a:latin typeface="M PLUS 1p"/>
                <a:ea typeface="M PLUS 1p"/>
                <a:cs typeface="M PLUS 1p"/>
                <a:sym typeface="M PLUS 1p"/>
              </a:rPr>
              <a:t>1.1 RAG</a:t>
            </a:r>
            <a:endParaRPr b="1" sz="2090">
              <a:solidFill>
                <a:srgbClr val="FF0000"/>
              </a:solidFill>
              <a:latin typeface="M PLUS 1p"/>
              <a:ea typeface="M PLUS 1p"/>
              <a:cs typeface="M PLUS 1p"/>
              <a:sym typeface="M PLUS 1p"/>
            </a:endParaRPr>
          </a:p>
        </p:txBody>
      </p:sp>
      <p:cxnSp>
        <p:nvCxnSpPr>
          <p:cNvPr id="110" name="Google Shape;110;p9"/>
          <p:cNvCxnSpPr>
            <a:stCxn id="92" idx="3"/>
          </p:cNvCxnSpPr>
          <p:nvPr/>
        </p:nvCxnSpPr>
        <p:spPr>
          <a:xfrm>
            <a:off x="3282341" y="4264803"/>
            <a:ext cx="433800" cy="0"/>
          </a:xfrm>
          <a:prstGeom prst="straightConnector1">
            <a:avLst/>
          </a:prstGeom>
          <a:noFill/>
          <a:ln cap="flat" cmpd="sng" w="7600">
            <a:solidFill>
              <a:schemeClr val="dk2"/>
            </a:solidFill>
            <a:prstDash val="solid"/>
            <a:round/>
            <a:headEnd len="med" w="med" type="none"/>
            <a:tailEnd len="med" w="med" type="triangle"/>
          </a:ln>
        </p:spPr>
      </p:cxnSp>
      <p:cxnSp>
        <p:nvCxnSpPr>
          <p:cNvPr id="111" name="Google Shape;111;p9"/>
          <p:cNvCxnSpPr/>
          <p:nvPr/>
        </p:nvCxnSpPr>
        <p:spPr>
          <a:xfrm rot="10800000">
            <a:off x="4110530" y="3342206"/>
            <a:ext cx="0" cy="575400"/>
          </a:xfrm>
          <a:prstGeom prst="straightConnector1">
            <a:avLst/>
          </a:prstGeom>
          <a:noFill/>
          <a:ln cap="flat" cmpd="sng" w="7600">
            <a:solidFill>
              <a:schemeClr val="dk2"/>
            </a:solidFill>
            <a:prstDash val="solid"/>
            <a:round/>
            <a:headEnd len="med" w="med" type="none"/>
            <a:tailEnd len="med" w="med" type="triangle"/>
          </a:ln>
        </p:spPr>
      </p:cxnSp>
      <p:cxnSp>
        <p:nvCxnSpPr>
          <p:cNvPr id="112" name="Google Shape;112;p9"/>
          <p:cNvCxnSpPr/>
          <p:nvPr/>
        </p:nvCxnSpPr>
        <p:spPr>
          <a:xfrm>
            <a:off x="4643430" y="3355110"/>
            <a:ext cx="0" cy="549600"/>
          </a:xfrm>
          <a:prstGeom prst="straightConnector1">
            <a:avLst/>
          </a:prstGeom>
          <a:noFill/>
          <a:ln cap="flat" cmpd="sng" w="7600">
            <a:solidFill>
              <a:schemeClr val="dk2"/>
            </a:solidFill>
            <a:prstDash val="solid"/>
            <a:round/>
            <a:headEnd len="med" w="med" type="none"/>
            <a:tailEnd len="med" w="med" type="triangle"/>
          </a:ln>
        </p:spPr>
      </p:cxnSp>
      <p:sp>
        <p:nvSpPr>
          <p:cNvPr id="113" name="Google Shape;113;p9"/>
          <p:cNvSpPr txBox="1"/>
          <p:nvPr/>
        </p:nvSpPr>
        <p:spPr>
          <a:xfrm>
            <a:off x="3603250" y="3460613"/>
            <a:ext cx="740700" cy="3276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174">
                <a:solidFill>
                  <a:schemeClr val="dk2"/>
                </a:solidFill>
                <a:latin typeface="M PLUS 1p"/>
                <a:ea typeface="M PLUS 1p"/>
                <a:cs typeface="M PLUS 1p"/>
                <a:sym typeface="M PLUS 1p"/>
              </a:rPr>
              <a:t>不合格</a:t>
            </a:r>
            <a:endParaRPr b="1" sz="1174">
              <a:solidFill>
                <a:schemeClr val="dk2"/>
              </a:solidFill>
              <a:latin typeface="M PLUS 1p"/>
              <a:ea typeface="M PLUS 1p"/>
              <a:cs typeface="M PLUS 1p"/>
              <a:sym typeface="M PLUS 1p"/>
            </a:endParaRPr>
          </a:p>
        </p:txBody>
      </p:sp>
      <p:sp>
        <p:nvSpPr>
          <p:cNvPr id="114" name="Google Shape;114;p9"/>
          <p:cNvSpPr txBox="1"/>
          <p:nvPr/>
        </p:nvSpPr>
        <p:spPr>
          <a:xfrm>
            <a:off x="4594728" y="3483750"/>
            <a:ext cx="508200" cy="3276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174">
                <a:solidFill>
                  <a:schemeClr val="dk2"/>
                </a:solidFill>
                <a:latin typeface="M PLUS 1p"/>
                <a:ea typeface="M PLUS 1p"/>
                <a:cs typeface="M PLUS 1p"/>
                <a:sym typeface="M PLUS 1p"/>
              </a:rPr>
              <a:t>修正</a:t>
            </a:r>
            <a:endParaRPr b="1" sz="1174">
              <a:solidFill>
                <a:schemeClr val="dk2"/>
              </a:solidFill>
              <a:latin typeface="M PLUS 1p"/>
              <a:ea typeface="M PLUS 1p"/>
              <a:cs typeface="M PLUS 1p"/>
              <a:sym typeface="M PLUS 1p"/>
            </a:endParaRPr>
          </a:p>
        </p:txBody>
      </p:sp>
      <p:cxnSp>
        <p:nvCxnSpPr>
          <p:cNvPr id="115" name="Google Shape;115;p9"/>
          <p:cNvCxnSpPr/>
          <p:nvPr/>
        </p:nvCxnSpPr>
        <p:spPr>
          <a:xfrm>
            <a:off x="5107650" y="4257750"/>
            <a:ext cx="702600" cy="0"/>
          </a:xfrm>
          <a:prstGeom prst="straightConnector1">
            <a:avLst/>
          </a:prstGeom>
          <a:noFill/>
          <a:ln cap="flat" cmpd="sng" w="7600">
            <a:solidFill>
              <a:schemeClr val="dk2"/>
            </a:solidFill>
            <a:prstDash val="solid"/>
            <a:round/>
            <a:headEnd len="med" w="med" type="none"/>
            <a:tailEnd len="med" w="med" type="triangle"/>
          </a:ln>
        </p:spPr>
      </p:cxnSp>
      <p:sp>
        <p:nvSpPr>
          <p:cNvPr id="116" name="Google Shape;116;p9"/>
          <p:cNvSpPr txBox="1"/>
          <p:nvPr/>
        </p:nvSpPr>
        <p:spPr>
          <a:xfrm>
            <a:off x="5206575" y="4257550"/>
            <a:ext cx="641700" cy="343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274">
                <a:solidFill>
                  <a:schemeClr val="dk2"/>
                </a:solidFill>
                <a:latin typeface="M PLUS 1p"/>
                <a:ea typeface="M PLUS 1p"/>
                <a:cs typeface="M PLUS 1p"/>
                <a:sym typeface="M PLUS 1p"/>
              </a:rPr>
              <a:t>合格</a:t>
            </a:r>
            <a:endParaRPr b="1" sz="1274">
              <a:solidFill>
                <a:schemeClr val="dk2"/>
              </a:solidFill>
              <a:latin typeface="M PLUS 1p"/>
              <a:ea typeface="M PLUS 1p"/>
              <a:cs typeface="M PLUS 1p"/>
              <a:sym typeface="M PLUS 1p"/>
            </a:endParaRPr>
          </a:p>
        </p:txBody>
      </p:sp>
      <p:grpSp>
        <p:nvGrpSpPr>
          <p:cNvPr id="117" name="Google Shape;117;p9"/>
          <p:cNvGrpSpPr/>
          <p:nvPr/>
        </p:nvGrpSpPr>
        <p:grpSpPr>
          <a:xfrm>
            <a:off x="5853537" y="3906857"/>
            <a:ext cx="1654630" cy="669722"/>
            <a:chOff x="5756063" y="4024850"/>
            <a:chExt cx="2080511" cy="842100"/>
          </a:xfrm>
        </p:grpSpPr>
        <p:grpSp>
          <p:nvGrpSpPr>
            <p:cNvPr id="118" name="Google Shape;118;p9"/>
            <p:cNvGrpSpPr/>
            <p:nvPr/>
          </p:nvGrpSpPr>
          <p:grpSpPr>
            <a:xfrm>
              <a:off x="5756063" y="4024850"/>
              <a:ext cx="2080511" cy="842100"/>
              <a:chOff x="5437950" y="3907750"/>
              <a:chExt cx="1753929" cy="842100"/>
            </a:xfrm>
          </p:grpSpPr>
          <p:sp>
            <p:nvSpPr>
              <p:cNvPr id="119" name="Google Shape;119;p9"/>
              <p:cNvSpPr/>
              <p:nvPr/>
            </p:nvSpPr>
            <p:spPr>
              <a:xfrm>
                <a:off x="5437950" y="3907750"/>
                <a:ext cx="1714500" cy="842100"/>
              </a:xfrm>
              <a:prstGeom prst="roundRect">
                <a:avLst>
                  <a:gd fmla="val 16667" name="adj"/>
                </a:avLst>
              </a:prstGeom>
              <a:solidFill>
                <a:schemeClr val="lt2"/>
              </a:solidFill>
              <a:ln cap="flat" cmpd="sng" w="7600">
                <a:solidFill>
                  <a:schemeClr val="dk2"/>
                </a:solidFill>
                <a:prstDash val="solid"/>
                <a:round/>
                <a:headEnd len="sm" w="sm" type="none"/>
                <a:tailEnd len="sm" w="sm" type="none"/>
              </a:ln>
            </p:spPr>
            <p:txBody>
              <a:bodyPr anchorCtr="0" anchor="ctr" bIns="72700" lIns="72700" spcFirstLastPara="1" rIns="72700" wrap="square" tIns="72700">
                <a:noAutofit/>
              </a:bodyPr>
              <a:lstStyle/>
              <a:p>
                <a:pPr indent="0" lvl="0" marL="0" rtl="0" algn="ctr">
                  <a:spcBef>
                    <a:spcPts val="0"/>
                  </a:spcBef>
                  <a:spcAft>
                    <a:spcPts val="0"/>
                  </a:spcAft>
                  <a:buNone/>
                </a:pPr>
                <a:r>
                  <a:t/>
                </a:r>
                <a:endParaRPr sz="954">
                  <a:latin typeface="M PLUS 1p"/>
                  <a:ea typeface="M PLUS 1p"/>
                  <a:cs typeface="M PLUS 1p"/>
                  <a:sym typeface="M PLUS 1p"/>
                </a:endParaRPr>
              </a:p>
            </p:txBody>
          </p:sp>
          <p:sp>
            <p:nvSpPr>
              <p:cNvPr id="120" name="Google Shape;120;p9"/>
              <p:cNvSpPr txBox="1"/>
              <p:nvPr/>
            </p:nvSpPr>
            <p:spPr>
              <a:xfrm>
                <a:off x="5959779" y="4109358"/>
                <a:ext cx="1232100" cy="4389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313">
                    <a:solidFill>
                      <a:schemeClr val="dk1"/>
                    </a:solidFill>
                    <a:latin typeface="M PLUS 1p"/>
                    <a:ea typeface="M PLUS 1p"/>
                    <a:cs typeface="M PLUS 1p"/>
                    <a:sym typeface="M PLUS 1p"/>
                  </a:rPr>
                  <a:t>ifcopenshell</a:t>
                </a:r>
                <a:endParaRPr b="1" sz="1631">
                  <a:solidFill>
                    <a:schemeClr val="dk1"/>
                  </a:solidFill>
                </a:endParaRPr>
              </a:p>
            </p:txBody>
          </p:sp>
        </p:grpSp>
        <p:pic>
          <p:nvPicPr>
            <p:cNvPr id="121" name="Google Shape;121;p9"/>
            <p:cNvPicPr preferRelativeResize="0"/>
            <p:nvPr/>
          </p:nvPicPr>
          <p:blipFill>
            <a:blip r:embed="rId10">
              <a:alphaModFix/>
            </a:blip>
            <a:stretch>
              <a:fillRect/>
            </a:stretch>
          </p:blipFill>
          <p:spPr>
            <a:xfrm>
              <a:off x="5821274" y="4168999"/>
              <a:ext cx="553800" cy="553800"/>
            </a:xfrm>
            <a:prstGeom prst="rect">
              <a:avLst/>
            </a:prstGeom>
            <a:noFill/>
            <a:ln>
              <a:noFill/>
            </a:ln>
          </p:spPr>
        </p:pic>
      </p:grpSp>
      <p:pic>
        <p:nvPicPr>
          <p:cNvPr id="122" name="Google Shape;122;p9"/>
          <p:cNvPicPr preferRelativeResize="0"/>
          <p:nvPr/>
        </p:nvPicPr>
        <p:blipFill>
          <a:blip r:embed="rId11">
            <a:alphaModFix/>
          </a:blip>
          <a:stretch>
            <a:fillRect/>
          </a:stretch>
        </p:blipFill>
        <p:spPr>
          <a:xfrm>
            <a:off x="5131114" y="3644837"/>
            <a:ext cx="641700" cy="641700"/>
          </a:xfrm>
          <a:prstGeom prst="rect">
            <a:avLst/>
          </a:prstGeom>
          <a:noFill/>
          <a:ln>
            <a:noFill/>
          </a:ln>
        </p:spPr>
      </p:pic>
      <p:grpSp>
        <p:nvGrpSpPr>
          <p:cNvPr id="123" name="Google Shape;123;p9"/>
          <p:cNvGrpSpPr/>
          <p:nvPr/>
        </p:nvGrpSpPr>
        <p:grpSpPr>
          <a:xfrm>
            <a:off x="6045775" y="2158038"/>
            <a:ext cx="3059700" cy="1404388"/>
            <a:chOff x="6045775" y="2158038"/>
            <a:chExt cx="3059700" cy="1404388"/>
          </a:xfrm>
        </p:grpSpPr>
        <p:cxnSp>
          <p:nvCxnSpPr>
            <p:cNvPr id="124" name="Google Shape;124;p9"/>
            <p:cNvCxnSpPr/>
            <p:nvPr/>
          </p:nvCxnSpPr>
          <p:spPr>
            <a:xfrm flipH="1">
              <a:off x="6143700" y="2999625"/>
              <a:ext cx="156300" cy="562800"/>
            </a:xfrm>
            <a:prstGeom prst="straightConnector1">
              <a:avLst/>
            </a:prstGeom>
            <a:noFill/>
            <a:ln cap="flat" cmpd="sng" w="28575">
              <a:solidFill>
                <a:schemeClr val="accent1"/>
              </a:solidFill>
              <a:prstDash val="dot"/>
              <a:round/>
              <a:headEnd len="med" w="med" type="none"/>
              <a:tailEnd len="med" w="med" type="none"/>
            </a:ln>
          </p:spPr>
        </p:cxnSp>
        <p:sp>
          <p:nvSpPr>
            <p:cNvPr id="125" name="Google Shape;125;p9"/>
            <p:cNvSpPr txBox="1"/>
            <p:nvPr/>
          </p:nvSpPr>
          <p:spPr>
            <a:xfrm>
              <a:off x="6045775" y="2158038"/>
              <a:ext cx="3059700" cy="827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1740">
                  <a:solidFill>
                    <a:schemeClr val="dk2"/>
                  </a:solidFill>
                  <a:latin typeface="M PLUS 1p"/>
                  <a:ea typeface="M PLUS 1p"/>
                  <a:cs typeface="M PLUS 1p"/>
                  <a:sym typeface="M PLUS 1p"/>
                </a:rPr>
                <a:t>パラメータセットとして</a:t>
              </a:r>
              <a:r>
                <a:rPr b="1" lang="ja" sz="1740">
                  <a:solidFill>
                    <a:schemeClr val="dk2"/>
                  </a:solidFill>
                  <a:latin typeface="M PLUS 1p"/>
                  <a:ea typeface="M PLUS 1p"/>
                  <a:cs typeface="M PLUS 1p"/>
                  <a:sym typeface="M PLUS 1p"/>
                </a:rPr>
                <a:t>JSONファイル</a:t>
              </a:r>
              <a:r>
                <a:rPr lang="ja" sz="1740">
                  <a:solidFill>
                    <a:schemeClr val="dk2"/>
                  </a:solidFill>
                  <a:latin typeface="M PLUS 1p"/>
                  <a:ea typeface="M PLUS 1p"/>
                  <a:cs typeface="M PLUS 1p"/>
                  <a:sym typeface="M PLUS 1p"/>
                </a:rPr>
                <a:t>を出力し、pythonで</a:t>
              </a:r>
              <a:r>
                <a:rPr b="1" lang="ja" sz="1740">
                  <a:solidFill>
                    <a:schemeClr val="dk2"/>
                  </a:solidFill>
                  <a:latin typeface="M PLUS 1p"/>
                  <a:ea typeface="M PLUS 1p"/>
                  <a:cs typeface="M PLUS 1p"/>
                  <a:sym typeface="M PLUS 1p"/>
                </a:rPr>
                <a:t>決定的</a:t>
              </a:r>
              <a:r>
                <a:rPr lang="ja" sz="1740">
                  <a:solidFill>
                    <a:schemeClr val="dk2"/>
                  </a:solidFill>
                  <a:latin typeface="M PLUS 1p"/>
                  <a:ea typeface="M PLUS 1p"/>
                  <a:cs typeface="M PLUS 1p"/>
                  <a:sym typeface="M PLUS 1p"/>
                </a:rPr>
                <a:t>にIFCへ変換</a:t>
              </a:r>
              <a:endParaRPr sz="1740">
                <a:solidFill>
                  <a:schemeClr val="dk2"/>
                </a:solidFill>
                <a:latin typeface="M PLUS 1p"/>
                <a:ea typeface="M PLUS 1p"/>
                <a:cs typeface="M PLUS 1p"/>
                <a:sym typeface="M PLUS 1p"/>
              </a:endParaRPr>
            </a:p>
          </p:txBody>
        </p:sp>
      </p:grpSp>
      <p:grpSp>
        <p:nvGrpSpPr>
          <p:cNvPr id="126" name="Google Shape;126;p9"/>
          <p:cNvGrpSpPr/>
          <p:nvPr/>
        </p:nvGrpSpPr>
        <p:grpSpPr>
          <a:xfrm>
            <a:off x="2062025" y="1078025"/>
            <a:ext cx="2758300" cy="1455000"/>
            <a:chOff x="2062025" y="1078025"/>
            <a:chExt cx="2758300" cy="1455000"/>
          </a:xfrm>
        </p:grpSpPr>
        <p:cxnSp>
          <p:nvCxnSpPr>
            <p:cNvPr id="127" name="Google Shape;127;p9"/>
            <p:cNvCxnSpPr/>
            <p:nvPr/>
          </p:nvCxnSpPr>
          <p:spPr>
            <a:xfrm flipH="1">
              <a:off x="2062025" y="1936925"/>
              <a:ext cx="820200" cy="596100"/>
            </a:xfrm>
            <a:prstGeom prst="straightConnector1">
              <a:avLst/>
            </a:prstGeom>
            <a:noFill/>
            <a:ln cap="flat" cmpd="sng" w="19050">
              <a:solidFill>
                <a:srgbClr val="FF0000"/>
              </a:solidFill>
              <a:prstDash val="dot"/>
              <a:round/>
              <a:headEnd len="med" w="med" type="none"/>
              <a:tailEnd len="med" w="med" type="none"/>
            </a:ln>
          </p:spPr>
        </p:cxnSp>
        <p:sp>
          <p:nvSpPr>
            <p:cNvPr id="128" name="Google Shape;128;p9"/>
            <p:cNvSpPr txBox="1"/>
            <p:nvPr/>
          </p:nvSpPr>
          <p:spPr>
            <a:xfrm>
              <a:off x="2621025" y="1078025"/>
              <a:ext cx="2199300" cy="827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1740">
                  <a:solidFill>
                    <a:schemeClr val="dk2"/>
                  </a:solidFill>
                  <a:latin typeface="M PLUS 1p"/>
                  <a:ea typeface="M PLUS 1p"/>
                  <a:cs typeface="M PLUS 1p"/>
                  <a:sym typeface="M PLUS 1p"/>
                </a:rPr>
                <a:t>RAGで取得した設計ルールに基づいて</a:t>
              </a:r>
              <a:br>
                <a:rPr lang="ja" sz="1740">
                  <a:solidFill>
                    <a:schemeClr val="dk2"/>
                  </a:solidFill>
                  <a:latin typeface="M PLUS 1p"/>
                  <a:ea typeface="M PLUS 1p"/>
                  <a:cs typeface="M PLUS 1p"/>
                  <a:sym typeface="M PLUS 1p"/>
                </a:rPr>
              </a:br>
              <a:r>
                <a:rPr lang="ja" sz="1740">
                  <a:solidFill>
                    <a:schemeClr val="dk2"/>
                  </a:solidFill>
                  <a:latin typeface="M PLUS 1p"/>
                  <a:ea typeface="M PLUS 1p"/>
                  <a:cs typeface="M PLUS 1p"/>
                  <a:sym typeface="M PLUS 1p"/>
                </a:rPr>
                <a:t>LLMが初期案を生成</a:t>
              </a:r>
              <a:endParaRPr sz="1740">
                <a:solidFill>
                  <a:schemeClr val="dk2"/>
                </a:solidFill>
                <a:latin typeface="M PLUS 1p"/>
                <a:ea typeface="M PLUS 1p"/>
                <a:cs typeface="M PLUS 1p"/>
                <a:sym typeface="M PLUS 1p"/>
              </a:endParaRPr>
            </a:p>
          </p:txBody>
        </p:sp>
      </p:grpSp>
      <p:sp>
        <p:nvSpPr>
          <p:cNvPr id="129" name="Google Shape;129;p9"/>
          <p:cNvSpPr txBox="1"/>
          <p:nvPr/>
        </p:nvSpPr>
        <p:spPr>
          <a:xfrm>
            <a:off x="51750" y="4768550"/>
            <a:ext cx="6622200" cy="386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1640">
                <a:solidFill>
                  <a:schemeClr val="dk2"/>
                </a:solidFill>
                <a:latin typeface="M PLUS 1p"/>
                <a:ea typeface="M PLUS 1p"/>
                <a:cs typeface="M PLUS 1p"/>
                <a:sym typeface="M PLUS 1p"/>
              </a:rPr>
              <a:t>⚠️ 構造を単純化して検証するため部材は床版、主桁、横桁に制限</a:t>
            </a:r>
            <a:endParaRPr>
              <a:solidFill>
                <a:schemeClr val="dk2"/>
              </a:solidFill>
            </a:endParaRPr>
          </a:p>
        </p:txBody>
      </p:sp>
      <p:pic>
        <p:nvPicPr>
          <p:cNvPr id="130" name="Google Shape;130;p9"/>
          <p:cNvPicPr preferRelativeResize="0"/>
          <p:nvPr/>
        </p:nvPicPr>
        <p:blipFill>
          <a:blip r:embed="rId12">
            <a:alphaModFix/>
          </a:blip>
          <a:stretch>
            <a:fillRect/>
          </a:stretch>
        </p:blipFill>
        <p:spPr>
          <a:xfrm>
            <a:off x="108400" y="1383491"/>
            <a:ext cx="1440675" cy="663334"/>
          </a:xfrm>
          <a:prstGeom prst="rect">
            <a:avLst/>
          </a:prstGeom>
          <a:noFill/>
          <a:ln cap="flat" cmpd="sng" w="9525">
            <a:solidFill>
              <a:schemeClr val="dk2"/>
            </a:solidFill>
            <a:prstDash val="solid"/>
            <a:round/>
            <a:headEnd len="sm" w="sm" type="none"/>
            <a:tailEnd len="sm" w="sm" type="none"/>
          </a:ln>
        </p:spPr>
      </p:pic>
      <p:cxnSp>
        <p:nvCxnSpPr>
          <p:cNvPr id="131" name="Google Shape;131;p9"/>
          <p:cNvCxnSpPr>
            <a:stCxn id="130" idx="2"/>
          </p:cNvCxnSpPr>
          <p:nvPr/>
        </p:nvCxnSpPr>
        <p:spPr>
          <a:xfrm>
            <a:off x="828738" y="2046825"/>
            <a:ext cx="401700" cy="525000"/>
          </a:xfrm>
          <a:prstGeom prst="straightConnector1">
            <a:avLst/>
          </a:prstGeom>
          <a:noFill/>
          <a:ln cap="flat" cmpd="sng" w="19050">
            <a:solidFill>
              <a:schemeClr val="dk2"/>
            </a:solidFill>
            <a:prstDash val="dot"/>
            <a:round/>
            <a:headEnd len="med" w="med" type="none"/>
            <a:tailEnd len="med" w="med" type="none"/>
          </a:ln>
        </p:spPr>
      </p:cxnSp>
      <p:cxnSp>
        <p:nvCxnSpPr>
          <p:cNvPr id="132" name="Google Shape;132;p9"/>
          <p:cNvCxnSpPr/>
          <p:nvPr/>
        </p:nvCxnSpPr>
        <p:spPr>
          <a:xfrm flipH="1">
            <a:off x="1388775" y="1755525"/>
            <a:ext cx="489300" cy="861300"/>
          </a:xfrm>
          <a:prstGeom prst="straightConnector1">
            <a:avLst/>
          </a:prstGeom>
          <a:noFill/>
          <a:ln cap="flat" cmpd="sng" w="19050">
            <a:solidFill>
              <a:schemeClr val="dk2"/>
            </a:solidFill>
            <a:prstDash val="dot"/>
            <a:round/>
            <a:headEnd len="med" w="med" type="none"/>
            <a:tailEnd len="med" w="med" type="none"/>
          </a:ln>
        </p:spPr>
      </p:cxnSp>
      <p:sp>
        <p:nvSpPr>
          <p:cNvPr id="133" name="Google Shape;133;p9"/>
          <p:cNvSpPr txBox="1"/>
          <p:nvPr/>
        </p:nvSpPr>
        <p:spPr>
          <a:xfrm>
            <a:off x="62255" y="1078013"/>
            <a:ext cx="1617600" cy="3585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374">
                <a:solidFill>
                  <a:schemeClr val="dk2"/>
                </a:solidFill>
                <a:latin typeface="M PLUS 1p"/>
                <a:ea typeface="M PLUS 1p"/>
                <a:cs typeface="M PLUS 1p"/>
                <a:sym typeface="M PLUS 1p"/>
              </a:rPr>
              <a:t>支間と桁高の関係</a:t>
            </a:r>
            <a:endParaRPr b="1" sz="1374">
              <a:solidFill>
                <a:schemeClr val="dk2"/>
              </a:solidFill>
              <a:latin typeface="M PLUS 1p"/>
              <a:ea typeface="M PLUS 1p"/>
              <a:cs typeface="M PLUS 1p"/>
              <a:sym typeface="M PLUS 1p"/>
            </a:endParaRPr>
          </a:p>
        </p:txBody>
      </p:sp>
      <p:grpSp>
        <p:nvGrpSpPr>
          <p:cNvPr id="134" name="Google Shape;134;p9"/>
          <p:cNvGrpSpPr/>
          <p:nvPr/>
        </p:nvGrpSpPr>
        <p:grpSpPr>
          <a:xfrm>
            <a:off x="5114900" y="1292225"/>
            <a:ext cx="3412975" cy="1270063"/>
            <a:chOff x="5114900" y="1292225"/>
            <a:chExt cx="3412975" cy="1270063"/>
          </a:xfrm>
        </p:grpSpPr>
        <p:cxnSp>
          <p:nvCxnSpPr>
            <p:cNvPr id="135" name="Google Shape;135;p9"/>
            <p:cNvCxnSpPr/>
            <p:nvPr/>
          </p:nvCxnSpPr>
          <p:spPr>
            <a:xfrm flipH="1">
              <a:off x="5114900" y="1703388"/>
              <a:ext cx="413100" cy="858900"/>
            </a:xfrm>
            <a:prstGeom prst="straightConnector1">
              <a:avLst/>
            </a:prstGeom>
            <a:noFill/>
            <a:ln cap="flat" cmpd="sng" w="19050">
              <a:solidFill>
                <a:srgbClr val="FF0000"/>
              </a:solidFill>
              <a:prstDash val="dot"/>
              <a:round/>
              <a:headEnd len="med" w="med" type="none"/>
              <a:tailEnd len="med" w="med" type="none"/>
            </a:ln>
          </p:spPr>
        </p:cxnSp>
        <p:sp>
          <p:nvSpPr>
            <p:cNvPr id="136" name="Google Shape;136;p9"/>
            <p:cNvSpPr txBox="1"/>
            <p:nvPr/>
          </p:nvSpPr>
          <p:spPr>
            <a:xfrm>
              <a:off x="5518275" y="1292225"/>
              <a:ext cx="3009600" cy="61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1740">
                  <a:solidFill>
                    <a:schemeClr val="dk2"/>
                  </a:solidFill>
                  <a:latin typeface="M PLUS 1p"/>
                  <a:ea typeface="M PLUS 1p"/>
                  <a:cs typeface="M PLUS 1p"/>
                  <a:sym typeface="M PLUS 1p"/>
                </a:rPr>
                <a:t>複数の照査項目を用意し、通るようにLLMが修正</a:t>
              </a:r>
              <a:endParaRPr sz="1740">
                <a:solidFill>
                  <a:schemeClr val="dk2"/>
                </a:solidFill>
                <a:latin typeface="M PLUS 1p"/>
                <a:ea typeface="M PLUS 1p"/>
                <a:cs typeface="M PLUS 1p"/>
                <a:sym typeface="M PLUS 1p"/>
              </a:endParaRPr>
            </a:p>
          </p:txBody>
        </p:sp>
      </p:grpSp>
      <p:sp>
        <p:nvSpPr>
          <p:cNvPr id="137" name="Google Shape;137;p9"/>
          <p:cNvSpPr txBox="1"/>
          <p:nvPr/>
        </p:nvSpPr>
        <p:spPr>
          <a:xfrm>
            <a:off x="4762050" y="811800"/>
            <a:ext cx="3794700" cy="466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2074">
                <a:solidFill>
                  <a:srgbClr val="FF0000"/>
                </a:solidFill>
                <a:latin typeface="M PLUS 1p"/>
                <a:ea typeface="M PLUS 1p"/>
                <a:cs typeface="M PLUS 1p"/>
                <a:sym typeface="M PLUS 1p"/>
              </a:rPr>
              <a:t>1. 橋梁工学</a:t>
            </a:r>
            <a:r>
              <a:rPr b="1" lang="ja" sz="2074">
                <a:solidFill>
                  <a:srgbClr val="FF0000"/>
                </a:solidFill>
                <a:latin typeface="M PLUS 1p"/>
                <a:ea typeface="M PLUS 1p"/>
                <a:cs typeface="M PLUS 1p"/>
                <a:sym typeface="M PLUS 1p"/>
              </a:rPr>
              <a:t>的な妥当性を確保</a:t>
            </a:r>
            <a:endParaRPr b="1" sz="2074">
              <a:solidFill>
                <a:srgbClr val="FF0000"/>
              </a:solidFill>
              <a:latin typeface="M PLUS 1p"/>
              <a:ea typeface="M PLUS 1p"/>
              <a:cs typeface="M PLUS 1p"/>
              <a:sym typeface="M PLUS 1p"/>
            </a:endParaRPr>
          </a:p>
        </p:txBody>
      </p:sp>
      <p:sp>
        <p:nvSpPr>
          <p:cNvPr id="138" name="Google Shape;138;p9"/>
          <p:cNvSpPr txBox="1"/>
          <p:nvPr/>
        </p:nvSpPr>
        <p:spPr>
          <a:xfrm>
            <a:off x="5507325" y="2999625"/>
            <a:ext cx="3598200" cy="435300"/>
          </a:xfrm>
          <a:prstGeom prst="rect">
            <a:avLst/>
          </a:prstGeom>
          <a:solidFill>
            <a:schemeClr val="lt1"/>
          </a:solid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874">
                <a:solidFill>
                  <a:schemeClr val="accent1"/>
                </a:solidFill>
                <a:latin typeface="M PLUS 1p"/>
                <a:ea typeface="M PLUS 1p"/>
                <a:cs typeface="M PLUS 1p"/>
                <a:sym typeface="M PLUS 1p"/>
              </a:rPr>
              <a:t>2. ファイル形式の妥当性を確保</a:t>
            </a:r>
            <a:endParaRPr b="1" sz="1874">
              <a:solidFill>
                <a:schemeClr val="accent1"/>
              </a:solidFill>
              <a:latin typeface="M PLUS 1p"/>
              <a:ea typeface="M PLUS 1p"/>
              <a:cs typeface="M PLUS 1p"/>
              <a:sym typeface="M PLUS 1p"/>
            </a:endParaRPr>
          </a:p>
        </p:txBody>
      </p:sp>
      <p:sp>
        <p:nvSpPr>
          <p:cNvPr id="139" name="Google Shape;139;p9"/>
          <p:cNvSpPr/>
          <p:nvPr/>
        </p:nvSpPr>
        <p:spPr>
          <a:xfrm>
            <a:off x="1658675" y="1255475"/>
            <a:ext cx="889800" cy="4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9"/>
          <p:cNvSpPr txBox="1"/>
          <p:nvPr/>
        </p:nvSpPr>
        <p:spPr>
          <a:xfrm>
            <a:off x="1658680" y="979925"/>
            <a:ext cx="1617600" cy="3123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074">
                <a:solidFill>
                  <a:schemeClr val="dk2"/>
                </a:solidFill>
                <a:latin typeface="M PLUS 1p"/>
                <a:ea typeface="M PLUS 1p"/>
                <a:cs typeface="M PLUS 1p"/>
                <a:sym typeface="M PLUS 1p"/>
              </a:rPr>
              <a:t>・・・</a:t>
            </a:r>
            <a:endParaRPr b="1" sz="1074">
              <a:solidFill>
                <a:schemeClr val="dk2"/>
              </a:solidFill>
              <a:latin typeface="M PLUS 1p"/>
              <a:ea typeface="M PLUS 1p"/>
              <a:cs typeface="M PLUS 1p"/>
              <a:sym typeface="M PLUS 1p"/>
            </a:endParaRPr>
          </a:p>
        </p:txBody>
      </p:sp>
      <p:sp>
        <p:nvSpPr>
          <p:cNvPr id="141" name="Google Shape;141;p9"/>
          <p:cNvSpPr txBox="1"/>
          <p:nvPr/>
        </p:nvSpPr>
        <p:spPr>
          <a:xfrm>
            <a:off x="1690180" y="1335575"/>
            <a:ext cx="1617600" cy="3123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074">
                <a:solidFill>
                  <a:schemeClr val="dk2"/>
                </a:solidFill>
                <a:latin typeface="M PLUS 1p"/>
                <a:ea typeface="M PLUS 1p"/>
                <a:cs typeface="M PLUS 1p"/>
                <a:sym typeface="M PLUS 1p"/>
              </a:rPr>
              <a:t>・・・</a:t>
            </a:r>
            <a:endParaRPr b="1" sz="1074">
              <a:solidFill>
                <a:schemeClr val="dk2"/>
              </a:solidFill>
              <a:latin typeface="M PLUS 1p"/>
              <a:ea typeface="M PLUS 1p"/>
              <a:cs typeface="M PLUS 1p"/>
              <a:sym typeface="M PLUS 1p"/>
            </a:endParaRPr>
          </a:p>
        </p:txBody>
      </p:sp>
      <p:grpSp>
        <p:nvGrpSpPr>
          <p:cNvPr id="142" name="Google Shape;142;p9"/>
          <p:cNvGrpSpPr/>
          <p:nvPr/>
        </p:nvGrpSpPr>
        <p:grpSpPr>
          <a:xfrm>
            <a:off x="51750" y="2519350"/>
            <a:ext cx="7485450" cy="2121500"/>
            <a:chOff x="39375" y="2516400"/>
            <a:chExt cx="7485450" cy="2121500"/>
          </a:xfrm>
        </p:grpSpPr>
        <p:sp>
          <p:nvSpPr>
            <p:cNvPr id="143" name="Google Shape;143;p9"/>
            <p:cNvSpPr/>
            <p:nvPr/>
          </p:nvSpPr>
          <p:spPr>
            <a:xfrm>
              <a:off x="39375" y="2516400"/>
              <a:ext cx="3244800" cy="211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9"/>
            <p:cNvSpPr/>
            <p:nvPr/>
          </p:nvSpPr>
          <p:spPr>
            <a:xfrm>
              <a:off x="5194425" y="3565575"/>
              <a:ext cx="2330400" cy="10431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9"/>
            <p:cNvSpPr/>
            <p:nvPr/>
          </p:nvSpPr>
          <p:spPr>
            <a:xfrm>
              <a:off x="3695962" y="2522300"/>
              <a:ext cx="1440600" cy="211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6" name="Google Shape;146;p9"/>
          <p:cNvSpPr txBox="1"/>
          <p:nvPr/>
        </p:nvSpPr>
        <p:spPr>
          <a:xfrm>
            <a:off x="3486600" y="2085325"/>
            <a:ext cx="1720200" cy="4224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790">
                <a:solidFill>
                  <a:srgbClr val="FF0000"/>
                </a:solidFill>
                <a:latin typeface="M PLUS 1p"/>
                <a:ea typeface="M PLUS 1p"/>
                <a:cs typeface="M PLUS 1p"/>
                <a:sym typeface="M PLUS 1p"/>
              </a:rPr>
              <a:t>1.2 照査＋修正</a:t>
            </a:r>
            <a:endParaRPr b="1" sz="1790">
              <a:solidFill>
                <a:srgbClr val="FF0000"/>
              </a:solidFill>
              <a:latin typeface="M PLUS 1p"/>
              <a:ea typeface="M PLUS 1p"/>
              <a:cs typeface="M PLUS 1p"/>
              <a:sym typeface="M PLUS 1p"/>
            </a:endParaRPr>
          </a:p>
        </p:txBody>
      </p:sp>
      <p:pic>
        <p:nvPicPr>
          <p:cNvPr id="147" name="Google Shape;147;p9"/>
          <p:cNvPicPr preferRelativeResize="0"/>
          <p:nvPr/>
        </p:nvPicPr>
        <p:blipFill>
          <a:blip r:embed="rId11">
            <a:alphaModFix/>
          </a:blip>
          <a:stretch>
            <a:fillRect/>
          </a:stretch>
        </p:blipFill>
        <p:spPr>
          <a:xfrm>
            <a:off x="3142439" y="3644837"/>
            <a:ext cx="641700" cy="641700"/>
          </a:xfrm>
          <a:prstGeom prst="rect">
            <a:avLst/>
          </a:prstGeom>
          <a:noFill/>
          <a:ln>
            <a:noFill/>
          </a:ln>
        </p:spPr>
      </p:pic>
      <p:sp>
        <p:nvSpPr>
          <p:cNvPr id="148" name="Google Shape;148;p9"/>
          <p:cNvSpPr txBox="1"/>
          <p:nvPr/>
        </p:nvSpPr>
        <p:spPr>
          <a:xfrm>
            <a:off x="6008425" y="3483750"/>
            <a:ext cx="1258500" cy="466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2074">
                <a:solidFill>
                  <a:schemeClr val="accent1"/>
                </a:solidFill>
                <a:latin typeface="M PLUS 1p"/>
                <a:ea typeface="M PLUS 1p"/>
                <a:cs typeface="M PLUS 1p"/>
                <a:sym typeface="M PLUS 1p"/>
              </a:rPr>
              <a:t>IFC変換</a:t>
            </a:r>
            <a:endParaRPr b="1" sz="2074">
              <a:solidFill>
                <a:schemeClr val="accent1"/>
              </a:solidFill>
              <a:latin typeface="M PLUS 1p"/>
              <a:ea typeface="M PLUS 1p"/>
              <a:cs typeface="M PLUS 1p"/>
              <a:sym typeface="M PLUS 1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評価実験の設定</a:t>
            </a:r>
            <a:endParaRPr/>
          </a:p>
        </p:txBody>
      </p:sp>
      <p:sp>
        <p:nvSpPr>
          <p:cNvPr id="154" name="Google Shape;154;p10"/>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1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56" name="Google Shape;156;p10"/>
          <p:cNvSpPr txBox="1"/>
          <p:nvPr>
            <p:ph idx="1" type="body"/>
          </p:nvPr>
        </p:nvSpPr>
        <p:spPr>
          <a:xfrm>
            <a:off x="60175" y="832500"/>
            <a:ext cx="8755200" cy="4047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ja" sz="2040"/>
              <a:t>実験条件：</a:t>
            </a:r>
            <a:endParaRPr sz="2040"/>
          </a:p>
          <a:p>
            <a:pPr indent="0" lvl="0" marL="457200" rtl="0" algn="l">
              <a:lnSpc>
                <a:spcPct val="80000"/>
              </a:lnSpc>
              <a:spcBef>
                <a:spcPts val="1200"/>
              </a:spcBef>
              <a:spcAft>
                <a:spcPts val="0"/>
              </a:spcAft>
              <a:buSzPts val="770"/>
              <a:buNone/>
            </a:pPr>
            <a:r>
              <a:rPr lang="ja" sz="2040"/>
              <a:t>橋長20-70m, 幅員8-24mの32条件に対し、</a:t>
            </a:r>
            <a:br>
              <a:rPr lang="ja" sz="2040"/>
            </a:br>
            <a:r>
              <a:rPr lang="ja" sz="2040"/>
              <a:t>RAG有無、各3試行合計192件生成</a:t>
            </a:r>
            <a:endParaRPr sz="2040"/>
          </a:p>
          <a:p>
            <a:pPr indent="0" lvl="0" marL="0" rtl="0" algn="l">
              <a:lnSpc>
                <a:spcPct val="80000"/>
              </a:lnSpc>
              <a:spcBef>
                <a:spcPts val="1200"/>
              </a:spcBef>
              <a:spcAft>
                <a:spcPts val="0"/>
              </a:spcAft>
              <a:buSzPts val="770"/>
              <a:buNone/>
            </a:pPr>
            <a:r>
              <a:rPr lang="ja" sz="2040"/>
              <a:t>簡易照査：</a:t>
            </a:r>
            <a:endParaRPr sz="2040"/>
          </a:p>
          <a:p>
            <a:pPr indent="0" lvl="0" marL="457200" rtl="0" algn="l">
              <a:lnSpc>
                <a:spcPct val="80000"/>
              </a:lnSpc>
              <a:spcBef>
                <a:spcPts val="1200"/>
              </a:spcBef>
              <a:spcAft>
                <a:spcPts val="0"/>
              </a:spcAft>
              <a:buSzPts val="770"/>
              <a:buNone/>
            </a:pPr>
            <a:r>
              <a:rPr lang="ja" sz="2040"/>
              <a:t>右の6項目について、断面量</a:t>
            </a:r>
            <a:r>
              <a:rPr lang="ja" sz="2040"/>
              <a:t>に基づきpythonで</a:t>
            </a:r>
            <a:br>
              <a:rPr lang="ja" sz="2040"/>
            </a:br>
            <a:r>
              <a:rPr lang="ja" sz="2040"/>
              <a:t>決定的に照査を実行</a:t>
            </a:r>
            <a:br>
              <a:rPr lang="ja" sz="2040"/>
            </a:br>
            <a:r>
              <a:rPr lang="ja" sz="2040"/>
              <a:t>照査＋修正のループを</a:t>
            </a:r>
            <a:r>
              <a:rPr b="1" lang="ja" sz="2040"/>
              <a:t>最大5回</a:t>
            </a:r>
            <a:r>
              <a:rPr lang="ja" sz="2040"/>
              <a:t>実行</a:t>
            </a:r>
            <a:endParaRPr sz="2040"/>
          </a:p>
          <a:p>
            <a:pPr indent="0" lvl="0" marL="0" rtl="0" algn="l">
              <a:lnSpc>
                <a:spcPct val="80000"/>
              </a:lnSpc>
              <a:spcBef>
                <a:spcPts val="1200"/>
              </a:spcBef>
              <a:spcAft>
                <a:spcPts val="0"/>
              </a:spcAft>
              <a:buSzPts val="770"/>
              <a:buNone/>
            </a:pPr>
            <a:r>
              <a:rPr b="1" lang="ja" sz="2040"/>
              <a:t>評価指標：</a:t>
            </a:r>
            <a:endParaRPr b="1" sz="2040"/>
          </a:p>
          <a:p>
            <a:pPr indent="0" lvl="0" marL="0" rtl="0" algn="l">
              <a:lnSpc>
                <a:spcPct val="80000"/>
              </a:lnSpc>
              <a:spcBef>
                <a:spcPts val="1200"/>
              </a:spcBef>
              <a:spcAft>
                <a:spcPts val="0"/>
              </a:spcAft>
              <a:buSzPts val="770"/>
              <a:buNone/>
            </a:pPr>
            <a:r>
              <a:rPr b="1" lang="ja" sz="2040"/>
              <a:t>	1. 初回合格率：LLMの初期設計で照査に合格した割合</a:t>
            </a:r>
            <a:endParaRPr b="1" sz="2040"/>
          </a:p>
          <a:p>
            <a:pPr indent="0" lvl="0" marL="0" rtl="0" algn="l">
              <a:lnSpc>
                <a:spcPct val="80000"/>
              </a:lnSpc>
              <a:spcBef>
                <a:spcPts val="1200"/>
              </a:spcBef>
              <a:spcAft>
                <a:spcPts val="0"/>
              </a:spcAft>
              <a:buSzPts val="770"/>
              <a:buNone/>
            </a:pPr>
            <a:r>
              <a:rPr b="1" lang="ja" sz="2040"/>
              <a:t>		→RAGによる効果を測る</a:t>
            </a:r>
            <a:endParaRPr b="1" sz="2040"/>
          </a:p>
          <a:p>
            <a:pPr indent="457200" lvl="0" marL="0" rtl="0" algn="l">
              <a:lnSpc>
                <a:spcPct val="80000"/>
              </a:lnSpc>
              <a:spcBef>
                <a:spcPts val="1200"/>
              </a:spcBef>
              <a:spcAft>
                <a:spcPts val="0"/>
              </a:spcAft>
              <a:buSzPts val="770"/>
              <a:buNone/>
            </a:pPr>
            <a:r>
              <a:rPr b="1" lang="ja" sz="2040"/>
              <a:t>2. 最終合格率：照査＋修正ループを経て最終的に照査に合格した割合</a:t>
            </a:r>
            <a:endParaRPr b="1" sz="2040"/>
          </a:p>
          <a:p>
            <a:pPr indent="457200" lvl="0" marL="0" rtl="0" algn="l">
              <a:lnSpc>
                <a:spcPct val="80000"/>
              </a:lnSpc>
              <a:spcBef>
                <a:spcPts val="1200"/>
              </a:spcBef>
              <a:spcAft>
                <a:spcPts val="0"/>
              </a:spcAft>
              <a:buSzPts val="770"/>
              <a:buNone/>
            </a:pPr>
            <a:r>
              <a:rPr b="1" lang="ja" sz="2040"/>
              <a:t>	→全体システムとしての効果を測る</a:t>
            </a:r>
            <a:endParaRPr b="1" sz="2040"/>
          </a:p>
          <a:p>
            <a:pPr indent="0" lvl="0" marL="0" rtl="0" algn="l">
              <a:lnSpc>
                <a:spcPct val="80000"/>
              </a:lnSpc>
              <a:spcBef>
                <a:spcPts val="1200"/>
              </a:spcBef>
              <a:spcAft>
                <a:spcPts val="0"/>
              </a:spcAft>
              <a:buSzPts val="770"/>
              <a:buNone/>
            </a:pPr>
            <a:r>
              <a:rPr lang="ja" sz="2040"/>
              <a:t>	</a:t>
            </a:r>
            <a:endParaRPr sz="2040"/>
          </a:p>
          <a:p>
            <a:pPr indent="0" lvl="0" marL="0" rtl="0" algn="l">
              <a:lnSpc>
                <a:spcPct val="80000"/>
              </a:lnSpc>
              <a:spcBef>
                <a:spcPts val="1200"/>
              </a:spcBef>
              <a:spcAft>
                <a:spcPts val="0"/>
              </a:spcAft>
              <a:buClr>
                <a:srgbClr val="000000"/>
              </a:buClr>
              <a:buSzPts val="770"/>
              <a:buFont typeface="Arial"/>
              <a:buNone/>
            </a:pPr>
            <a:r>
              <a:t/>
            </a:r>
            <a:endParaRPr sz="2040"/>
          </a:p>
          <a:p>
            <a:pPr indent="0" lvl="0" marL="0" rtl="0" algn="l">
              <a:lnSpc>
                <a:spcPct val="80000"/>
              </a:lnSpc>
              <a:spcBef>
                <a:spcPts val="1200"/>
              </a:spcBef>
              <a:spcAft>
                <a:spcPts val="1200"/>
              </a:spcAft>
              <a:buSzPts val="770"/>
              <a:buNone/>
            </a:pPr>
            <a:r>
              <a:t/>
            </a:r>
            <a:endParaRPr sz="2040"/>
          </a:p>
        </p:txBody>
      </p:sp>
      <p:graphicFrame>
        <p:nvGraphicFramePr>
          <p:cNvPr id="157" name="Google Shape;157;p10"/>
          <p:cNvGraphicFramePr/>
          <p:nvPr/>
        </p:nvGraphicFramePr>
        <p:xfrm>
          <a:off x="7045600" y="1154550"/>
          <a:ext cx="3000000" cy="3000000"/>
        </p:xfrm>
        <a:graphic>
          <a:graphicData uri="http://schemas.openxmlformats.org/drawingml/2006/table">
            <a:tbl>
              <a:tblPr>
                <a:noFill/>
                <a:tableStyleId>{6441EEF0-0FD5-4EB0-AFA2-F0BD87C73AE4}</a:tableStyleId>
              </a:tblPr>
              <a:tblGrid>
                <a:gridCol w="1713000"/>
              </a:tblGrid>
              <a:tr h="393100">
                <a:tc>
                  <a:txBody>
                    <a:bodyPr/>
                    <a:lstStyle/>
                    <a:p>
                      <a:pPr indent="0" lvl="0" marL="0" rtl="0" algn="l">
                        <a:spcBef>
                          <a:spcPts val="0"/>
                        </a:spcBef>
                        <a:spcAft>
                          <a:spcPts val="0"/>
                        </a:spcAft>
                        <a:buNone/>
                      </a:pPr>
                      <a:r>
                        <a:rPr lang="ja" sz="1900">
                          <a:latin typeface="M PLUS 1p"/>
                          <a:ea typeface="M PLUS 1p"/>
                          <a:cs typeface="M PLUS 1p"/>
                          <a:sym typeface="M PLUS 1p"/>
                        </a:rPr>
                        <a:t>曲げ応力度</a:t>
                      </a:r>
                      <a:endParaRPr sz="1900">
                        <a:latin typeface="M PLUS 1p"/>
                        <a:ea typeface="M PLUS 1p"/>
                        <a:cs typeface="M PLUS 1p"/>
                        <a:sym typeface="M PLUS 1p"/>
                      </a:endParaRPr>
                    </a:p>
                  </a:txBody>
                  <a:tcPr marT="91425" marB="91425" marR="91425" marL="91425"/>
                </a:tc>
              </a:tr>
              <a:tr h="393100">
                <a:tc>
                  <a:txBody>
                    <a:bodyPr/>
                    <a:lstStyle/>
                    <a:p>
                      <a:pPr indent="0" lvl="0" marL="0" rtl="0" algn="l">
                        <a:spcBef>
                          <a:spcPts val="0"/>
                        </a:spcBef>
                        <a:spcAft>
                          <a:spcPts val="0"/>
                        </a:spcAft>
                        <a:buNone/>
                      </a:pPr>
                      <a:r>
                        <a:rPr lang="ja" sz="1900">
                          <a:latin typeface="M PLUS 1p"/>
                          <a:ea typeface="M PLUS 1p"/>
                          <a:cs typeface="M PLUS 1p"/>
                          <a:sym typeface="M PLUS 1p"/>
                        </a:rPr>
                        <a:t>せん断応力度</a:t>
                      </a:r>
                      <a:endParaRPr sz="1900">
                        <a:latin typeface="M PLUS 1p"/>
                        <a:ea typeface="M PLUS 1p"/>
                        <a:cs typeface="M PLUS 1p"/>
                        <a:sym typeface="M PLUS 1p"/>
                      </a:endParaRPr>
                    </a:p>
                  </a:txBody>
                  <a:tcPr marT="91425" marB="91425" marR="91425" marL="91425"/>
                </a:tc>
              </a:tr>
              <a:tr h="393100">
                <a:tc>
                  <a:txBody>
                    <a:bodyPr/>
                    <a:lstStyle/>
                    <a:p>
                      <a:pPr indent="0" lvl="0" marL="0" rtl="0" algn="l">
                        <a:spcBef>
                          <a:spcPts val="0"/>
                        </a:spcBef>
                        <a:spcAft>
                          <a:spcPts val="0"/>
                        </a:spcAft>
                        <a:buNone/>
                      </a:pPr>
                      <a:r>
                        <a:rPr lang="ja" sz="1900">
                          <a:latin typeface="M PLUS 1p"/>
                          <a:ea typeface="M PLUS 1p"/>
                          <a:cs typeface="M PLUS 1p"/>
                          <a:sym typeface="M PLUS 1p"/>
                        </a:rPr>
                        <a:t>たわみ</a:t>
                      </a:r>
                      <a:endParaRPr sz="1900">
                        <a:latin typeface="M PLUS 1p"/>
                        <a:ea typeface="M PLUS 1p"/>
                        <a:cs typeface="M PLUS 1p"/>
                        <a:sym typeface="M PLUS 1p"/>
                      </a:endParaRPr>
                    </a:p>
                  </a:txBody>
                  <a:tcPr marT="91425" marB="91425" marR="91425" marL="91425"/>
                </a:tc>
              </a:tr>
              <a:tr h="393100">
                <a:tc>
                  <a:txBody>
                    <a:bodyPr/>
                    <a:lstStyle/>
                    <a:p>
                      <a:pPr indent="0" lvl="0" marL="0" rtl="0" algn="l">
                        <a:spcBef>
                          <a:spcPts val="0"/>
                        </a:spcBef>
                        <a:spcAft>
                          <a:spcPts val="0"/>
                        </a:spcAft>
                        <a:buNone/>
                      </a:pPr>
                      <a:r>
                        <a:rPr lang="ja" sz="1900">
                          <a:latin typeface="M PLUS 1p"/>
                          <a:ea typeface="M PLUS 1p"/>
                          <a:cs typeface="M PLUS 1p"/>
                          <a:sym typeface="M PLUS 1p"/>
                        </a:rPr>
                        <a:t>床版厚</a:t>
                      </a:r>
                      <a:endParaRPr sz="1900">
                        <a:latin typeface="M PLUS 1p"/>
                        <a:ea typeface="M PLUS 1p"/>
                        <a:cs typeface="M PLUS 1p"/>
                        <a:sym typeface="M PLUS 1p"/>
                      </a:endParaRPr>
                    </a:p>
                  </a:txBody>
                  <a:tcPr marT="91425" marB="91425" marR="91425" marL="91425"/>
                </a:tc>
              </a:tr>
              <a:tr h="393100">
                <a:tc>
                  <a:txBody>
                    <a:bodyPr/>
                    <a:lstStyle/>
                    <a:p>
                      <a:pPr indent="0" lvl="0" marL="0" rtl="0" algn="l">
                        <a:spcBef>
                          <a:spcPts val="0"/>
                        </a:spcBef>
                        <a:spcAft>
                          <a:spcPts val="0"/>
                        </a:spcAft>
                        <a:buNone/>
                      </a:pPr>
                      <a:r>
                        <a:rPr lang="ja" sz="1900">
                          <a:latin typeface="M PLUS 1p"/>
                          <a:ea typeface="M PLUS 1p"/>
                          <a:cs typeface="M PLUS 1p"/>
                          <a:sym typeface="M PLUS 1p"/>
                        </a:rPr>
                        <a:t>ウェブ厚み</a:t>
                      </a:r>
                      <a:endParaRPr sz="1900">
                        <a:latin typeface="M PLUS 1p"/>
                        <a:ea typeface="M PLUS 1p"/>
                        <a:cs typeface="M PLUS 1p"/>
                        <a:sym typeface="M PLUS 1p"/>
                      </a:endParaRPr>
                    </a:p>
                  </a:txBody>
                  <a:tcPr marT="91425" marB="91425" marR="91425" marL="91425"/>
                </a:tc>
              </a:tr>
              <a:tr h="393100">
                <a:tc>
                  <a:txBody>
                    <a:bodyPr/>
                    <a:lstStyle/>
                    <a:p>
                      <a:pPr indent="0" lvl="0" marL="0" rtl="0" algn="l">
                        <a:spcBef>
                          <a:spcPts val="0"/>
                        </a:spcBef>
                        <a:spcAft>
                          <a:spcPts val="0"/>
                        </a:spcAft>
                        <a:buNone/>
                      </a:pPr>
                      <a:r>
                        <a:rPr lang="ja" sz="1900">
                          <a:latin typeface="M PLUS 1p"/>
                          <a:ea typeface="M PLUS 1p"/>
                          <a:cs typeface="M PLUS 1p"/>
                          <a:sym typeface="M PLUS 1p"/>
                        </a:rPr>
                        <a:t>横桁配置</a:t>
                      </a:r>
                      <a:endParaRPr sz="1900">
                        <a:latin typeface="M PLUS 1p"/>
                        <a:ea typeface="M PLUS 1p"/>
                        <a:cs typeface="M PLUS 1p"/>
                        <a:sym typeface="M PLUS 1p"/>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実験結果</a:t>
            </a:r>
            <a:endParaRPr/>
          </a:p>
        </p:txBody>
      </p:sp>
      <p:sp>
        <p:nvSpPr>
          <p:cNvPr id="163" name="Google Shape;163;p11"/>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4" name="Google Shape;164;p1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65" name="Google Shape;165;p11"/>
          <p:cNvSpPr txBox="1"/>
          <p:nvPr>
            <p:ph idx="1" type="body"/>
          </p:nvPr>
        </p:nvSpPr>
        <p:spPr>
          <a:xfrm>
            <a:off x="59500" y="902050"/>
            <a:ext cx="8894100" cy="695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200"/>
              </a:spcAft>
              <a:buSzPts val="770"/>
              <a:buNone/>
            </a:pPr>
            <a:r>
              <a:rPr lang="ja" sz="2240">
                <a:solidFill>
                  <a:schemeClr val="dk1"/>
                </a:solidFill>
              </a:rPr>
              <a:t>全体結果として</a:t>
            </a:r>
            <a:r>
              <a:rPr b="1" lang="ja" sz="2240">
                <a:solidFill>
                  <a:srgbClr val="FF0000"/>
                </a:solidFill>
              </a:rPr>
              <a:t>95.8%の</a:t>
            </a:r>
            <a:r>
              <a:rPr b="1" lang="ja" sz="2240">
                <a:solidFill>
                  <a:srgbClr val="FF0000"/>
                </a:solidFill>
              </a:rPr>
              <a:t>最終</a:t>
            </a:r>
            <a:r>
              <a:rPr b="1" lang="ja" sz="2240">
                <a:solidFill>
                  <a:srgbClr val="FF0000"/>
                </a:solidFill>
              </a:rPr>
              <a:t>合格率</a:t>
            </a:r>
            <a:r>
              <a:rPr lang="ja" sz="2240">
                <a:solidFill>
                  <a:schemeClr val="dk1"/>
                </a:solidFill>
              </a:rPr>
              <a:t>を達成</a:t>
            </a:r>
            <a:br>
              <a:rPr lang="ja" sz="2240">
                <a:solidFill>
                  <a:schemeClr val="dk1"/>
                </a:solidFill>
              </a:rPr>
            </a:br>
            <a:r>
              <a:rPr lang="ja" sz="2240">
                <a:solidFill>
                  <a:schemeClr val="dk1"/>
                </a:solidFill>
              </a:rPr>
              <a:t>各システムの有効性を確認</a:t>
            </a:r>
            <a:endParaRPr sz="2240">
              <a:solidFill>
                <a:schemeClr val="dk1"/>
              </a:solidFill>
            </a:endParaRPr>
          </a:p>
        </p:txBody>
      </p:sp>
      <p:pic>
        <p:nvPicPr>
          <p:cNvPr id="166" name="Google Shape;166;p11" title="cumulative_pass_rate_by_iteration.png"/>
          <p:cNvPicPr preferRelativeResize="0"/>
          <p:nvPr/>
        </p:nvPicPr>
        <p:blipFill>
          <a:blip r:embed="rId3">
            <a:alphaModFix/>
          </a:blip>
          <a:stretch>
            <a:fillRect/>
          </a:stretch>
        </p:blipFill>
        <p:spPr>
          <a:xfrm>
            <a:off x="142875" y="1597422"/>
            <a:ext cx="5230049" cy="3326885"/>
          </a:xfrm>
          <a:prstGeom prst="rect">
            <a:avLst/>
          </a:prstGeom>
          <a:noFill/>
          <a:ln cap="flat" cmpd="sng" w="10350">
            <a:solidFill>
              <a:schemeClr val="dk1"/>
            </a:solidFill>
            <a:prstDash val="solid"/>
            <a:round/>
            <a:headEnd len="sm" w="sm" type="none"/>
            <a:tailEnd len="sm" w="sm" type="none"/>
          </a:ln>
        </p:spPr>
      </p:pic>
      <p:sp>
        <p:nvSpPr>
          <p:cNvPr id="167" name="Google Shape;167;p11"/>
          <p:cNvSpPr/>
          <p:nvPr/>
        </p:nvSpPr>
        <p:spPr>
          <a:xfrm rot="-5400000">
            <a:off x="2348204" y="2689003"/>
            <a:ext cx="447859" cy="390123"/>
          </a:xfrm>
          <a:prstGeom prst="rightArrow">
            <a:avLst>
              <a:gd fmla="val 50000" name="adj1"/>
              <a:gd fmla="val 50000" name="adj2"/>
            </a:avLst>
          </a:prstGeom>
          <a:solidFill>
            <a:srgbClr val="F4CCCC"/>
          </a:solidFill>
          <a:ln cap="flat" cmpd="sng" w="10350">
            <a:solidFill>
              <a:schemeClr val="dk2"/>
            </a:solidFill>
            <a:prstDash val="solid"/>
            <a:round/>
            <a:headEnd len="sm" w="sm" type="none"/>
            <a:tailEnd len="sm" w="sm" type="none"/>
          </a:ln>
        </p:spPr>
        <p:txBody>
          <a:bodyPr anchorCtr="0" anchor="ctr" bIns="99425" lIns="99425" spcFirstLastPara="1" rIns="99425" wrap="square" tIns="99425">
            <a:noAutofit/>
          </a:bodyPr>
          <a:lstStyle/>
          <a:p>
            <a:pPr indent="0" lvl="0" marL="0" rtl="0" algn="ctr">
              <a:spcBef>
                <a:spcPts val="0"/>
              </a:spcBef>
              <a:spcAft>
                <a:spcPts val="0"/>
              </a:spcAft>
              <a:buNone/>
            </a:pPr>
            <a:r>
              <a:t/>
            </a:r>
            <a:endParaRPr sz="1522"/>
          </a:p>
        </p:txBody>
      </p:sp>
      <p:sp>
        <p:nvSpPr>
          <p:cNvPr id="168" name="Google Shape;168;p11"/>
          <p:cNvSpPr/>
          <p:nvPr/>
        </p:nvSpPr>
        <p:spPr>
          <a:xfrm>
            <a:off x="4547232" y="1821933"/>
            <a:ext cx="229312" cy="229312"/>
          </a:xfrm>
          <a:prstGeom prst="ellipse">
            <a:avLst/>
          </a:prstGeom>
          <a:noFill/>
          <a:ln cap="flat" cmpd="sng" w="20725">
            <a:solidFill>
              <a:srgbClr val="FF0000"/>
            </a:solidFill>
            <a:prstDash val="solid"/>
            <a:round/>
            <a:headEnd len="sm" w="sm" type="none"/>
            <a:tailEnd len="sm" w="sm" type="none"/>
          </a:ln>
        </p:spPr>
        <p:txBody>
          <a:bodyPr anchorCtr="0" anchor="ctr" bIns="99425" lIns="99425" spcFirstLastPara="1" rIns="99425" wrap="square" tIns="99425">
            <a:noAutofit/>
          </a:bodyPr>
          <a:lstStyle/>
          <a:p>
            <a:pPr indent="0" lvl="0" marL="0" rtl="0" algn="ctr">
              <a:spcBef>
                <a:spcPts val="0"/>
              </a:spcBef>
              <a:spcAft>
                <a:spcPts val="0"/>
              </a:spcAft>
              <a:buNone/>
            </a:pPr>
            <a:r>
              <a:t/>
            </a:r>
            <a:endParaRPr sz="1522"/>
          </a:p>
        </p:txBody>
      </p:sp>
      <p:sp>
        <p:nvSpPr>
          <p:cNvPr id="169" name="Google Shape;169;p11"/>
          <p:cNvSpPr/>
          <p:nvPr/>
        </p:nvSpPr>
        <p:spPr>
          <a:xfrm>
            <a:off x="724118" y="3610504"/>
            <a:ext cx="229312" cy="229312"/>
          </a:xfrm>
          <a:prstGeom prst="ellipse">
            <a:avLst/>
          </a:prstGeom>
          <a:noFill/>
          <a:ln cap="flat" cmpd="sng" w="20725">
            <a:solidFill>
              <a:srgbClr val="FF0000"/>
            </a:solidFill>
            <a:prstDash val="solid"/>
            <a:round/>
            <a:headEnd len="sm" w="sm" type="none"/>
            <a:tailEnd len="sm" w="sm" type="none"/>
          </a:ln>
        </p:spPr>
        <p:txBody>
          <a:bodyPr anchorCtr="0" anchor="ctr" bIns="99425" lIns="99425" spcFirstLastPara="1" rIns="99425" wrap="square" tIns="99425">
            <a:noAutofit/>
          </a:bodyPr>
          <a:lstStyle/>
          <a:p>
            <a:pPr indent="0" lvl="0" marL="0" rtl="0" algn="ctr">
              <a:spcBef>
                <a:spcPts val="0"/>
              </a:spcBef>
              <a:spcAft>
                <a:spcPts val="0"/>
              </a:spcAft>
              <a:buNone/>
            </a:pPr>
            <a:r>
              <a:t/>
            </a:r>
            <a:endParaRPr sz="1522"/>
          </a:p>
        </p:txBody>
      </p:sp>
      <p:sp>
        <p:nvSpPr>
          <p:cNvPr id="170" name="Google Shape;170;p11"/>
          <p:cNvSpPr/>
          <p:nvPr/>
        </p:nvSpPr>
        <p:spPr>
          <a:xfrm rot="-1212371">
            <a:off x="1475265" y="2074512"/>
            <a:ext cx="1531792" cy="389879"/>
          </a:xfrm>
          <a:prstGeom prst="rightArrow">
            <a:avLst>
              <a:gd fmla="val 50000" name="adj1"/>
              <a:gd fmla="val 50000" name="adj2"/>
            </a:avLst>
          </a:prstGeom>
          <a:solidFill>
            <a:srgbClr val="F4CCCC"/>
          </a:solidFill>
          <a:ln cap="flat" cmpd="sng" w="10350">
            <a:solidFill>
              <a:schemeClr val="dk2"/>
            </a:solidFill>
            <a:prstDash val="solid"/>
            <a:round/>
            <a:headEnd len="sm" w="sm" type="none"/>
            <a:tailEnd len="sm" w="sm" type="none"/>
          </a:ln>
        </p:spPr>
        <p:txBody>
          <a:bodyPr anchorCtr="0" anchor="ctr" bIns="99425" lIns="99425" spcFirstLastPara="1" rIns="99425" wrap="square" tIns="99425">
            <a:noAutofit/>
          </a:bodyPr>
          <a:lstStyle/>
          <a:p>
            <a:pPr indent="0" lvl="0" marL="0" rtl="0" algn="ctr">
              <a:spcBef>
                <a:spcPts val="0"/>
              </a:spcBef>
              <a:spcAft>
                <a:spcPts val="0"/>
              </a:spcAft>
              <a:buNone/>
            </a:pPr>
            <a:r>
              <a:t/>
            </a:r>
            <a:endParaRPr sz="1522"/>
          </a:p>
        </p:txBody>
      </p:sp>
      <p:sp>
        <p:nvSpPr>
          <p:cNvPr id="171" name="Google Shape;171;p11"/>
          <p:cNvSpPr txBox="1"/>
          <p:nvPr/>
        </p:nvSpPr>
        <p:spPr>
          <a:xfrm>
            <a:off x="2322272" y="4604106"/>
            <a:ext cx="871200" cy="372900"/>
          </a:xfrm>
          <a:prstGeom prst="rect">
            <a:avLst/>
          </a:prstGeom>
          <a:solidFill>
            <a:schemeClr val="lt1"/>
          </a:solidFill>
          <a:ln>
            <a:noFill/>
          </a:ln>
        </p:spPr>
        <p:txBody>
          <a:bodyPr anchorCtr="0" anchor="t" bIns="79050" lIns="79050" spcFirstLastPara="1" rIns="79050" wrap="square" tIns="79050">
            <a:spAutoFit/>
          </a:bodyPr>
          <a:lstStyle/>
          <a:p>
            <a:pPr indent="0" lvl="0" marL="0" rtl="0" algn="l">
              <a:spcBef>
                <a:spcPts val="0"/>
              </a:spcBef>
              <a:spcAft>
                <a:spcPts val="0"/>
              </a:spcAft>
              <a:buNone/>
            </a:pPr>
            <a:r>
              <a:rPr b="1" lang="ja" sz="1386">
                <a:solidFill>
                  <a:schemeClr val="dk2"/>
                </a:solidFill>
                <a:latin typeface="M PLUS 1p"/>
                <a:ea typeface="M PLUS 1p"/>
                <a:cs typeface="M PLUS 1p"/>
                <a:sym typeface="M PLUS 1p"/>
              </a:rPr>
              <a:t>修正回数</a:t>
            </a:r>
            <a:endParaRPr b="1" sz="1386">
              <a:solidFill>
                <a:schemeClr val="dk2"/>
              </a:solidFill>
              <a:latin typeface="M PLUS 1p"/>
              <a:ea typeface="M PLUS 1p"/>
              <a:cs typeface="M PLUS 1p"/>
              <a:sym typeface="M PLUS 1p"/>
            </a:endParaRPr>
          </a:p>
        </p:txBody>
      </p:sp>
      <p:cxnSp>
        <p:nvCxnSpPr>
          <p:cNvPr id="172" name="Google Shape;172;p11"/>
          <p:cNvCxnSpPr>
            <a:stCxn id="168" idx="0"/>
          </p:cNvCxnSpPr>
          <p:nvPr/>
        </p:nvCxnSpPr>
        <p:spPr>
          <a:xfrm rot="10800000">
            <a:off x="4469288" y="1290333"/>
            <a:ext cx="192600" cy="531600"/>
          </a:xfrm>
          <a:prstGeom prst="straightConnector1">
            <a:avLst/>
          </a:prstGeom>
          <a:noFill/>
          <a:ln cap="flat" cmpd="sng" w="19050">
            <a:solidFill>
              <a:srgbClr val="FF0000"/>
            </a:solidFill>
            <a:prstDash val="solid"/>
            <a:round/>
            <a:headEnd len="med" w="med" type="none"/>
            <a:tailEnd len="med" w="med" type="none"/>
          </a:ln>
        </p:spPr>
      </p:cxnSp>
      <p:grpSp>
        <p:nvGrpSpPr>
          <p:cNvPr id="173" name="Google Shape;173;p11"/>
          <p:cNvGrpSpPr/>
          <p:nvPr/>
        </p:nvGrpSpPr>
        <p:grpSpPr>
          <a:xfrm>
            <a:off x="2959921" y="2004888"/>
            <a:ext cx="6474179" cy="736200"/>
            <a:chOff x="2959921" y="2004888"/>
            <a:chExt cx="6474179" cy="736200"/>
          </a:xfrm>
        </p:grpSpPr>
        <p:sp>
          <p:nvSpPr>
            <p:cNvPr id="174" name="Google Shape;174;p11"/>
            <p:cNvSpPr txBox="1"/>
            <p:nvPr/>
          </p:nvSpPr>
          <p:spPr>
            <a:xfrm>
              <a:off x="5448000" y="2004888"/>
              <a:ext cx="3986100" cy="736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2240">
                  <a:solidFill>
                    <a:schemeClr val="dk2"/>
                  </a:solidFill>
                  <a:latin typeface="M PLUS 1p"/>
                  <a:ea typeface="M PLUS 1p"/>
                  <a:cs typeface="M PLUS 1p"/>
                  <a:sym typeface="M PLUS 1p"/>
                </a:rPr>
                <a:t>✅ </a:t>
              </a:r>
              <a:r>
                <a:rPr lang="ja" sz="2240">
                  <a:solidFill>
                    <a:schemeClr val="dk1"/>
                  </a:solidFill>
                  <a:latin typeface="M PLUS 1p"/>
                  <a:ea typeface="M PLUS 1p"/>
                  <a:cs typeface="M PLUS 1p"/>
                  <a:sym typeface="M PLUS 1p"/>
                </a:rPr>
                <a:t>照査＋修正ループにより</a:t>
              </a:r>
              <a:br>
                <a:rPr lang="ja" sz="2240">
                  <a:solidFill>
                    <a:schemeClr val="dk1"/>
                  </a:solidFill>
                  <a:latin typeface="M PLUS 1p"/>
                  <a:ea typeface="M PLUS 1p"/>
                  <a:cs typeface="M PLUS 1p"/>
                  <a:sym typeface="M PLUS 1p"/>
                </a:rPr>
              </a:br>
              <a:r>
                <a:rPr lang="ja" sz="2240">
                  <a:solidFill>
                    <a:schemeClr val="dk1"/>
                  </a:solidFill>
                  <a:latin typeface="M PLUS 1p"/>
                  <a:ea typeface="M PLUS 1p"/>
                  <a:cs typeface="M PLUS 1p"/>
                  <a:sym typeface="M PLUS 1p"/>
                </a:rPr>
                <a:t>　合格率が向上</a:t>
              </a:r>
              <a:endParaRPr sz="2240">
                <a:solidFill>
                  <a:schemeClr val="dk2"/>
                </a:solidFill>
                <a:latin typeface="M PLUS 1p"/>
                <a:ea typeface="M PLUS 1p"/>
                <a:cs typeface="M PLUS 1p"/>
                <a:sym typeface="M PLUS 1p"/>
              </a:endParaRPr>
            </a:p>
          </p:txBody>
        </p:sp>
        <p:cxnSp>
          <p:nvCxnSpPr>
            <p:cNvPr id="175" name="Google Shape;175;p11"/>
            <p:cNvCxnSpPr>
              <a:endCxn id="170" idx="3"/>
            </p:cNvCxnSpPr>
            <p:nvPr/>
          </p:nvCxnSpPr>
          <p:spPr>
            <a:xfrm rot="10800000">
              <a:off x="2959921" y="2004911"/>
              <a:ext cx="2477100" cy="129000"/>
            </a:xfrm>
            <a:prstGeom prst="straightConnector1">
              <a:avLst/>
            </a:prstGeom>
            <a:noFill/>
            <a:ln cap="flat" cmpd="sng" w="19050">
              <a:solidFill>
                <a:srgbClr val="FF0000"/>
              </a:solidFill>
              <a:prstDash val="dot"/>
              <a:round/>
              <a:headEnd len="med" w="med" type="none"/>
              <a:tailEnd len="med" w="med" type="none"/>
            </a:ln>
          </p:spPr>
        </p:cxnSp>
      </p:grpSp>
      <p:grpSp>
        <p:nvGrpSpPr>
          <p:cNvPr id="176" name="Google Shape;176;p11"/>
          <p:cNvGrpSpPr/>
          <p:nvPr/>
        </p:nvGrpSpPr>
        <p:grpSpPr>
          <a:xfrm>
            <a:off x="2767195" y="2855197"/>
            <a:ext cx="6994630" cy="736203"/>
            <a:chOff x="2767195" y="2855197"/>
            <a:chExt cx="6994630" cy="736203"/>
          </a:xfrm>
        </p:grpSpPr>
        <p:sp>
          <p:nvSpPr>
            <p:cNvPr id="177" name="Google Shape;177;p11"/>
            <p:cNvSpPr txBox="1"/>
            <p:nvPr/>
          </p:nvSpPr>
          <p:spPr>
            <a:xfrm>
              <a:off x="5437025" y="2855200"/>
              <a:ext cx="4324800" cy="736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2240">
                  <a:solidFill>
                    <a:schemeClr val="dk1"/>
                  </a:solidFill>
                  <a:latin typeface="M PLUS 1p"/>
                  <a:ea typeface="M PLUS 1p"/>
                  <a:cs typeface="M PLUS 1p"/>
                  <a:sym typeface="M PLUS 1p"/>
                </a:rPr>
                <a:t>✅ RAGで設計知を参照する</a:t>
              </a:r>
              <a:br>
                <a:rPr lang="ja" sz="2240">
                  <a:solidFill>
                    <a:schemeClr val="dk1"/>
                  </a:solidFill>
                  <a:latin typeface="M PLUS 1p"/>
                  <a:ea typeface="M PLUS 1p"/>
                  <a:cs typeface="M PLUS 1p"/>
                  <a:sym typeface="M PLUS 1p"/>
                </a:rPr>
              </a:br>
              <a:r>
                <a:rPr lang="ja" sz="2240">
                  <a:solidFill>
                    <a:schemeClr val="dk1"/>
                  </a:solidFill>
                  <a:latin typeface="M PLUS 1p"/>
                  <a:ea typeface="M PLUS 1p"/>
                  <a:cs typeface="M PLUS 1p"/>
                  <a:sym typeface="M PLUS 1p"/>
                </a:rPr>
                <a:t>　ことで合格率</a:t>
              </a:r>
              <a:r>
                <a:rPr lang="ja" sz="2240">
                  <a:solidFill>
                    <a:schemeClr val="dk1"/>
                  </a:solidFill>
                  <a:latin typeface="M PLUS 1p"/>
                  <a:ea typeface="M PLUS 1p"/>
                  <a:cs typeface="M PLUS 1p"/>
                  <a:sym typeface="M PLUS 1p"/>
                </a:rPr>
                <a:t>が</a:t>
              </a:r>
              <a:r>
                <a:rPr lang="ja" sz="2240">
                  <a:solidFill>
                    <a:schemeClr val="dk1"/>
                  </a:solidFill>
                  <a:latin typeface="M PLUS 1p"/>
                  <a:ea typeface="M PLUS 1p"/>
                  <a:cs typeface="M PLUS 1p"/>
                  <a:sym typeface="M PLUS 1p"/>
                </a:rPr>
                <a:t>向上</a:t>
              </a:r>
              <a:endParaRPr sz="2240">
                <a:solidFill>
                  <a:schemeClr val="dk1"/>
                </a:solidFill>
                <a:latin typeface="M PLUS 1p"/>
                <a:ea typeface="M PLUS 1p"/>
                <a:cs typeface="M PLUS 1p"/>
                <a:sym typeface="M PLUS 1p"/>
              </a:endParaRPr>
            </a:p>
          </p:txBody>
        </p:sp>
        <p:cxnSp>
          <p:nvCxnSpPr>
            <p:cNvPr id="178" name="Google Shape;178;p11"/>
            <p:cNvCxnSpPr>
              <a:endCxn id="167" idx="2"/>
            </p:cNvCxnSpPr>
            <p:nvPr/>
          </p:nvCxnSpPr>
          <p:spPr>
            <a:xfrm rot="10800000">
              <a:off x="2767195" y="2855197"/>
              <a:ext cx="2680800" cy="169800"/>
            </a:xfrm>
            <a:prstGeom prst="straightConnector1">
              <a:avLst/>
            </a:prstGeom>
            <a:noFill/>
            <a:ln cap="flat" cmpd="sng" w="19050">
              <a:solidFill>
                <a:srgbClr val="FF0000"/>
              </a:solidFill>
              <a:prstDash val="dot"/>
              <a:round/>
              <a:headEnd len="med" w="med" type="none"/>
              <a:tailEnd len="med" w="med" type="none"/>
            </a:ln>
          </p:spPr>
        </p:cxnSp>
      </p:grpSp>
      <p:grpSp>
        <p:nvGrpSpPr>
          <p:cNvPr id="179" name="Google Shape;179;p11"/>
          <p:cNvGrpSpPr/>
          <p:nvPr/>
        </p:nvGrpSpPr>
        <p:grpSpPr>
          <a:xfrm>
            <a:off x="953430" y="3725160"/>
            <a:ext cx="8152045" cy="481640"/>
            <a:chOff x="953430" y="3725160"/>
            <a:chExt cx="8152045" cy="481640"/>
          </a:xfrm>
        </p:grpSpPr>
        <p:cxnSp>
          <p:nvCxnSpPr>
            <p:cNvPr id="180" name="Google Shape;180;p11"/>
            <p:cNvCxnSpPr>
              <a:endCxn id="169" idx="6"/>
            </p:cNvCxnSpPr>
            <p:nvPr/>
          </p:nvCxnSpPr>
          <p:spPr>
            <a:xfrm rot="10800000">
              <a:off x="953430" y="3725160"/>
              <a:ext cx="1949400" cy="305400"/>
            </a:xfrm>
            <a:prstGeom prst="straightConnector1">
              <a:avLst/>
            </a:prstGeom>
            <a:noFill/>
            <a:ln cap="flat" cmpd="sng" w="19050">
              <a:solidFill>
                <a:srgbClr val="FF0000"/>
              </a:solidFill>
              <a:prstDash val="solid"/>
              <a:round/>
              <a:headEnd len="med" w="med" type="none"/>
              <a:tailEnd len="med" w="med" type="none"/>
            </a:ln>
          </p:spPr>
        </p:cxnSp>
        <p:sp>
          <p:nvSpPr>
            <p:cNvPr id="181" name="Google Shape;181;p11"/>
            <p:cNvSpPr txBox="1"/>
            <p:nvPr/>
          </p:nvSpPr>
          <p:spPr>
            <a:xfrm>
              <a:off x="2511775" y="3746300"/>
              <a:ext cx="6593700" cy="460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80000"/>
                </a:lnSpc>
                <a:spcBef>
                  <a:spcPts val="0"/>
                </a:spcBef>
                <a:spcAft>
                  <a:spcPts val="1200"/>
                </a:spcAft>
                <a:buClr>
                  <a:schemeClr val="dk1"/>
                </a:buClr>
                <a:buSzPts val="770"/>
                <a:buFont typeface="Arial"/>
                <a:buNone/>
              </a:pPr>
              <a:r>
                <a:rPr lang="ja" sz="2240">
                  <a:solidFill>
                    <a:schemeClr val="dk2"/>
                  </a:solidFill>
                  <a:latin typeface="M PLUS 1p"/>
                  <a:ea typeface="M PLUS 1p"/>
                  <a:cs typeface="M PLUS 1p"/>
                  <a:sym typeface="M PLUS 1p"/>
                </a:rPr>
                <a:t>🔺 RAGのみでは低い</a:t>
              </a:r>
              <a:r>
                <a:rPr lang="ja" sz="2240">
                  <a:solidFill>
                    <a:schemeClr val="dk2"/>
                  </a:solidFill>
                  <a:latin typeface="M PLUS 1p"/>
                  <a:ea typeface="M PLUS 1p"/>
                  <a:cs typeface="M PLUS 1p"/>
                  <a:sym typeface="M PLUS 1p"/>
                </a:rPr>
                <a:t>初回</a:t>
              </a:r>
              <a:r>
                <a:rPr lang="ja" sz="2240">
                  <a:solidFill>
                    <a:schemeClr val="dk2"/>
                  </a:solidFill>
                  <a:latin typeface="M PLUS 1p"/>
                  <a:ea typeface="M PLUS 1p"/>
                  <a:cs typeface="M PLUS 1p"/>
                  <a:sym typeface="M PLUS 1p"/>
                </a:rPr>
                <a:t>合格率(26%)にとどまる</a:t>
              </a:r>
              <a:endParaRPr sz="2240">
                <a:solidFill>
                  <a:schemeClr val="dk2"/>
                </a:solidFill>
                <a:latin typeface="M PLUS 1p"/>
                <a:ea typeface="M PLUS 1p"/>
                <a:cs typeface="M PLUS 1p"/>
                <a:sym typeface="M PLUS 1p"/>
              </a:endParaRPr>
            </a:p>
          </p:txBody>
        </p:sp>
      </p:grpSp>
      <p:sp>
        <p:nvSpPr>
          <p:cNvPr id="182" name="Google Shape;182;p11"/>
          <p:cNvSpPr/>
          <p:nvPr/>
        </p:nvSpPr>
        <p:spPr>
          <a:xfrm>
            <a:off x="724182" y="4271558"/>
            <a:ext cx="229200" cy="229200"/>
          </a:xfrm>
          <a:prstGeom prst="ellipse">
            <a:avLst/>
          </a:prstGeom>
          <a:noFill/>
          <a:ln cap="flat" cmpd="sng" w="20725">
            <a:solidFill>
              <a:srgbClr val="FF0000"/>
            </a:solidFill>
            <a:prstDash val="solid"/>
            <a:round/>
            <a:headEnd len="sm" w="sm" type="none"/>
            <a:tailEnd len="sm" w="sm" type="none"/>
          </a:ln>
        </p:spPr>
        <p:txBody>
          <a:bodyPr anchorCtr="0" anchor="ctr" bIns="99425" lIns="99425" spcFirstLastPara="1" rIns="99425" wrap="square" tIns="99425">
            <a:noAutofit/>
          </a:bodyPr>
          <a:lstStyle/>
          <a:p>
            <a:pPr indent="0" lvl="0" marL="0" rtl="0" algn="ctr">
              <a:spcBef>
                <a:spcPts val="0"/>
              </a:spcBef>
              <a:spcAft>
                <a:spcPts val="0"/>
              </a:spcAft>
              <a:buNone/>
            </a:pPr>
            <a:r>
              <a:t/>
            </a:r>
            <a:endParaRPr sz="1522"/>
          </a:p>
        </p:txBody>
      </p:sp>
      <p:cxnSp>
        <p:nvCxnSpPr>
          <p:cNvPr id="183" name="Google Shape;183;p11"/>
          <p:cNvCxnSpPr>
            <a:endCxn id="182" idx="6"/>
          </p:cNvCxnSpPr>
          <p:nvPr/>
        </p:nvCxnSpPr>
        <p:spPr>
          <a:xfrm rot="10800000">
            <a:off x="953382" y="4386158"/>
            <a:ext cx="4462800" cy="208200"/>
          </a:xfrm>
          <a:prstGeom prst="straightConnector1">
            <a:avLst/>
          </a:prstGeom>
          <a:noFill/>
          <a:ln cap="flat" cmpd="sng" w="19050">
            <a:solidFill>
              <a:srgbClr val="FF0000"/>
            </a:solidFill>
            <a:prstDash val="solid"/>
            <a:round/>
            <a:headEnd len="med" w="med" type="none"/>
            <a:tailEnd len="med" w="med" type="none"/>
          </a:ln>
        </p:spPr>
      </p:cxnSp>
      <p:sp>
        <p:nvSpPr>
          <p:cNvPr id="184" name="Google Shape;184;p11"/>
          <p:cNvSpPr txBox="1"/>
          <p:nvPr/>
        </p:nvSpPr>
        <p:spPr>
          <a:xfrm>
            <a:off x="5462875" y="4449150"/>
            <a:ext cx="3681000" cy="4815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lang="ja" sz="2174">
                <a:solidFill>
                  <a:schemeClr val="dk2"/>
                </a:solidFill>
                <a:latin typeface="M PLUS 1p"/>
                <a:ea typeface="M PLUS 1p"/>
                <a:cs typeface="M PLUS 1p"/>
                <a:sym typeface="M PLUS 1p"/>
              </a:rPr>
              <a:t>3.1%(RAGなし、修正なし)</a:t>
            </a:r>
            <a:endParaRPr sz="2174">
              <a:solidFill>
                <a:schemeClr val="dk2"/>
              </a:solidFill>
              <a:latin typeface="M PLUS 1p"/>
              <a:ea typeface="M PLUS 1p"/>
              <a:cs typeface="M PLUS 1p"/>
              <a:sym typeface="M PLUS 1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初回合格率(26%)に関する考察</a:t>
            </a:r>
            <a:endParaRPr/>
          </a:p>
        </p:txBody>
      </p:sp>
      <p:sp>
        <p:nvSpPr>
          <p:cNvPr id="190" name="Google Shape;190;p12"/>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1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92" name="Google Shape;192;p12"/>
          <p:cNvSpPr txBox="1"/>
          <p:nvPr>
            <p:ph idx="1" type="body"/>
          </p:nvPr>
        </p:nvSpPr>
        <p:spPr>
          <a:xfrm>
            <a:off x="59500" y="902050"/>
            <a:ext cx="8894100" cy="473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ja" sz="2240">
                <a:solidFill>
                  <a:schemeClr val="dk1"/>
                </a:solidFill>
              </a:rPr>
              <a:t>RAGで参照した設計ルールの例</a:t>
            </a:r>
            <a:endParaRPr sz="2240">
              <a:solidFill>
                <a:schemeClr val="dk1"/>
              </a:solidFill>
            </a:endParaRPr>
          </a:p>
          <a:p>
            <a:pPr indent="0" lvl="0" marL="0" rtl="0" algn="l">
              <a:lnSpc>
                <a:spcPct val="80000"/>
              </a:lnSpc>
              <a:spcBef>
                <a:spcPts val="1200"/>
              </a:spcBef>
              <a:spcAft>
                <a:spcPts val="1200"/>
              </a:spcAft>
              <a:buSzPts val="770"/>
              <a:buNone/>
            </a:pPr>
            <a:r>
              <a:t/>
            </a:r>
            <a:endParaRPr sz="2240">
              <a:solidFill>
                <a:schemeClr val="dk1"/>
              </a:solidFill>
            </a:endParaRPr>
          </a:p>
        </p:txBody>
      </p:sp>
      <p:pic>
        <p:nvPicPr>
          <p:cNvPr id="193" name="Google Shape;193;p12"/>
          <p:cNvPicPr preferRelativeResize="0"/>
          <p:nvPr/>
        </p:nvPicPr>
        <p:blipFill rotWithShape="1">
          <a:blip r:embed="rId3">
            <a:alphaModFix/>
          </a:blip>
          <a:srcRect b="11487" l="9104" r="9962" t="20821"/>
          <a:stretch/>
        </p:blipFill>
        <p:spPr>
          <a:xfrm>
            <a:off x="326825" y="1804100"/>
            <a:ext cx="2138475" cy="1008375"/>
          </a:xfrm>
          <a:prstGeom prst="rect">
            <a:avLst/>
          </a:prstGeom>
          <a:noFill/>
          <a:ln cap="flat" cmpd="sng" w="9525">
            <a:solidFill>
              <a:schemeClr val="dk2"/>
            </a:solidFill>
            <a:prstDash val="solid"/>
            <a:round/>
            <a:headEnd len="sm" w="sm" type="none"/>
            <a:tailEnd len="sm" w="sm" type="none"/>
          </a:ln>
        </p:spPr>
      </p:pic>
      <p:pic>
        <p:nvPicPr>
          <p:cNvPr id="194" name="Google Shape;194;p12"/>
          <p:cNvPicPr preferRelativeResize="0"/>
          <p:nvPr/>
        </p:nvPicPr>
        <p:blipFill>
          <a:blip r:embed="rId4">
            <a:alphaModFix/>
          </a:blip>
          <a:stretch>
            <a:fillRect/>
          </a:stretch>
        </p:blipFill>
        <p:spPr>
          <a:xfrm>
            <a:off x="2838800" y="1917763"/>
            <a:ext cx="1828800" cy="781050"/>
          </a:xfrm>
          <a:prstGeom prst="rect">
            <a:avLst/>
          </a:prstGeom>
          <a:noFill/>
          <a:ln cap="flat" cmpd="sng" w="9525">
            <a:solidFill>
              <a:schemeClr val="dk2"/>
            </a:solidFill>
            <a:prstDash val="solid"/>
            <a:round/>
            <a:headEnd len="sm" w="sm" type="none"/>
            <a:tailEnd len="sm" w="sm" type="none"/>
          </a:ln>
        </p:spPr>
      </p:pic>
      <p:pic>
        <p:nvPicPr>
          <p:cNvPr id="195" name="Google Shape;195;p12"/>
          <p:cNvPicPr preferRelativeResize="0"/>
          <p:nvPr/>
        </p:nvPicPr>
        <p:blipFill>
          <a:blip r:embed="rId5">
            <a:alphaModFix/>
          </a:blip>
          <a:stretch>
            <a:fillRect/>
          </a:stretch>
        </p:blipFill>
        <p:spPr>
          <a:xfrm>
            <a:off x="5041100" y="1927288"/>
            <a:ext cx="2876550" cy="762000"/>
          </a:xfrm>
          <a:prstGeom prst="rect">
            <a:avLst/>
          </a:prstGeom>
          <a:noFill/>
          <a:ln cap="flat" cmpd="sng" w="9525">
            <a:solidFill>
              <a:schemeClr val="dk2"/>
            </a:solidFill>
            <a:prstDash val="solid"/>
            <a:round/>
            <a:headEnd len="sm" w="sm" type="none"/>
            <a:tailEnd len="sm" w="sm" type="none"/>
          </a:ln>
        </p:spPr>
      </p:pic>
      <p:sp>
        <p:nvSpPr>
          <p:cNvPr id="196" name="Google Shape;196;p12"/>
          <p:cNvSpPr txBox="1"/>
          <p:nvPr/>
        </p:nvSpPr>
        <p:spPr>
          <a:xfrm>
            <a:off x="258350" y="1351425"/>
            <a:ext cx="2365800" cy="466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lang="ja" sz="2074">
                <a:solidFill>
                  <a:schemeClr val="dk2"/>
                </a:solidFill>
                <a:latin typeface="M PLUS 1p"/>
                <a:ea typeface="M PLUS 1p"/>
                <a:cs typeface="M PLUS 1p"/>
                <a:sym typeface="M PLUS 1p"/>
              </a:rPr>
              <a:t>支間と桁高の関係</a:t>
            </a:r>
            <a:endParaRPr sz="2074">
              <a:solidFill>
                <a:schemeClr val="dk2"/>
              </a:solidFill>
              <a:latin typeface="M PLUS 1p"/>
              <a:ea typeface="M PLUS 1p"/>
              <a:cs typeface="M PLUS 1p"/>
              <a:sym typeface="M PLUS 1p"/>
            </a:endParaRPr>
          </a:p>
        </p:txBody>
      </p:sp>
      <p:sp>
        <p:nvSpPr>
          <p:cNvPr id="197" name="Google Shape;197;p12"/>
          <p:cNvSpPr txBox="1"/>
          <p:nvPr/>
        </p:nvSpPr>
        <p:spPr>
          <a:xfrm>
            <a:off x="2764098" y="1359075"/>
            <a:ext cx="2082600" cy="466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lang="ja" sz="2074">
                <a:solidFill>
                  <a:schemeClr val="dk2"/>
                </a:solidFill>
                <a:latin typeface="M PLUS 1p"/>
                <a:ea typeface="M PLUS 1p"/>
                <a:cs typeface="M PLUS 1p"/>
                <a:sym typeface="M PLUS 1p"/>
              </a:rPr>
              <a:t>横桁の配置間隔</a:t>
            </a:r>
            <a:endParaRPr sz="2074">
              <a:solidFill>
                <a:schemeClr val="dk2"/>
              </a:solidFill>
              <a:latin typeface="M PLUS 1p"/>
              <a:ea typeface="M PLUS 1p"/>
              <a:cs typeface="M PLUS 1p"/>
              <a:sym typeface="M PLUS 1p"/>
            </a:endParaRPr>
          </a:p>
        </p:txBody>
      </p:sp>
      <p:sp>
        <p:nvSpPr>
          <p:cNvPr id="198" name="Google Shape;198;p12"/>
          <p:cNvSpPr txBox="1"/>
          <p:nvPr/>
        </p:nvSpPr>
        <p:spPr>
          <a:xfrm>
            <a:off x="5095601" y="1359075"/>
            <a:ext cx="3033600" cy="4662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lang="ja" sz="2074">
                <a:solidFill>
                  <a:schemeClr val="dk2"/>
                </a:solidFill>
                <a:latin typeface="M PLUS 1p"/>
                <a:ea typeface="M PLUS 1p"/>
                <a:cs typeface="M PLUS 1p"/>
                <a:sym typeface="M PLUS 1p"/>
              </a:rPr>
              <a:t>床版の最小厚 (L: 橋長)</a:t>
            </a:r>
            <a:endParaRPr sz="2074">
              <a:solidFill>
                <a:schemeClr val="dk2"/>
              </a:solidFill>
              <a:latin typeface="M PLUS 1p"/>
              <a:ea typeface="M PLUS 1p"/>
              <a:cs typeface="M PLUS 1p"/>
              <a:sym typeface="M PLUS 1p"/>
            </a:endParaRPr>
          </a:p>
        </p:txBody>
      </p:sp>
      <p:sp>
        <p:nvSpPr>
          <p:cNvPr id="199" name="Google Shape;199;p12"/>
          <p:cNvSpPr/>
          <p:nvPr/>
        </p:nvSpPr>
        <p:spPr>
          <a:xfrm>
            <a:off x="8129250" y="1975000"/>
            <a:ext cx="889800" cy="4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12"/>
          <p:cNvSpPr txBox="1"/>
          <p:nvPr/>
        </p:nvSpPr>
        <p:spPr>
          <a:xfrm>
            <a:off x="8006580" y="1530875"/>
            <a:ext cx="1617600" cy="3123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074">
                <a:solidFill>
                  <a:schemeClr val="dk2"/>
                </a:solidFill>
                <a:latin typeface="M PLUS 1p"/>
                <a:ea typeface="M PLUS 1p"/>
                <a:cs typeface="M PLUS 1p"/>
                <a:sym typeface="M PLUS 1p"/>
              </a:rPr>
              <a:t>・・・</a:t>
            </a:r>
            <a:endParaRPr b="1" sz="1074">
              <a:solidFill>
                <a:schemeClr val="dk2"/>
              </a:solidFill>
              <a:latin typeface="M PLUS 1p"/>
              <a:ea typeface="M PLUS 1p"/>
              <a:cs typeface="M PLUS 1p"/>
              <a:sym typeface="M PLUS 1p"/>
            </a:endParaRPr>
          </a:p>
        </p:txBody>
      </p:sp>
      <p:sp>
        <p:nvSpPr>
          <p:cNvPr id="201" name="Google Shape;201;p12"/>
          <p:cNvSpPr txBox="1"/>
          <p:nvPr/>
        </p:nvSpPr>
        <p:spPr>
          <a:xfrm>
            <a:off x="8129255" y="2055100"/>
            <a:ext cx="1617600" cy="312300"/>
          </a:xfrm>
          <a:prstGeom prst="rect">
            <a:avLst/>
          </a:prstGeom>
          <a:noFill/>
          <a:ln>
            <a:noFill/>
          </a:ln>
        </p:spPr>
        <p:txBody>
          <a:bodyPr anchorCtr="0" anchor="t" bIns="72700" lIns="72700" spcFirstLastPara="1" rIns="72700" wrap="square" tIns="72700">
            <a:spAutoFit/>
          </a:bodyPr>
          <a:lstStyle/>
          <a:p>
            <a:pPr indent="0" lvl="0" marL="0" rtl="0" algn="l">
              <a:spcBef>
                <a:spcPts val="0"/>
              </a:spcBef>
              <a:spcAft>
                <a:spcPts val="0"/>
              </a:spcAft>
              <a:buNone/>
            </a:pPr>
            <a:r>
              <a:rPr b="1" lang="ja" sz="1074">
                <a:solidFill>
                  <a:schemeClr val="dk2"/>
                </a:solidFill>
                <a:latin typeface="M PLUS 1p"/>
                <a:ea typeface="M PLUS 1p"/>
                <a:cs typeface="M PLUS 1p"/>
                <a:sym typeface="M PLUS 1p"/>
              </a:rPr>
              <a:t>・・・</a:t>
            </a:r>
            <a:endParaRPr b="1" sz="1074">
              <a:solidFill>
                <a:schemeClr val="dk2"/>
              </a:solidFill>
              <a:latin typeface="M PLUS 1p"/>
              <a:ea typeface="M PLUS 1p"/>
              <a:cs typeface="M PLUS 1p"/>
              <a:sym typeface="M PLUS 1p"/>
            </a:endParaRPr>
          </a:p>
        </p:txBody>
      </p:sp>
      <p:sp>
        <p:nvSpPr>
          <p:cNvPr id="202" name="Google Shape;202;p12"/>
          <p:cNvSpPr txBox="1"/>
          <p:nvPr>
            <p:ph idx="1" type="body"/>
          </p:nvPr>
        </p:nvSpPr>
        <p:spPr>
          <a:xfrm>
            <a:off x="124950" y="3047091"/>
            <a:ext cx="8894100" cy="2033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ja" sz="2240"/>
              <a:t>🔺</a:t>
            </a:r>
            <a:r>
              <a:rPr lang="ja" sz="2240">
                <a:solidFill>
                  <a:schemeClr val="dk1"/>
                </a:solidFill>
              </a:rPr>
              <a:t>あくまでパラメータ間の表面的なルールが多い。</a:t>
            </a:r>
            <a:endParaRPr sz="2240">
              <a:solidFill>
                <a:schemeClr val="dk1"/>
              </a:solidFill>
            </a:endParaRPr>
          </a:p>
          <a:p>
            <a:pPr indent="457200" lvl="0" marL="0" rtl="0" algn="l">
              <a:lnSpc>
                <a:spcPct val="80000"/>
              </a:lnSpc>
              <a:spcBef>
                <a:spcPts val="1200"/>
              </a:spcBef>
              <a:spcAft>
                <a:spcPts val="0"/>
              </a:spcAft>
              <a:buSzPts val="770"/>
              <a:buNone/>
            </a:pPr>
            <a:r>
              <a:rPr lang="ja" sz="2240">
                <a:solidFill>
                  <a:schemeClr val="dk1"/>
                </a:solidFill>
              </a:rPr>
              <a:t>どのように</a:t>
            </a:r>
            <a:r>
              <a:rPr b="1" lang="ja" sz="2240">
                <a:solidFill>
                  <a:schemeClr val="dk1"/>
                </a:solidFill>
              </a:rPr>
              <a:t>橋梁工学的妥当性を検証</a:t>
            </a:r>
            <a:r>
              <a:rPr lang="ja" sz="2240">
                <a:solidFill>
                  <a:schemeClr val="dk1"/>
                </a:solidFill>
              </a:rPr>
              <a:t>するかなどの</a:t>
            </a:r>
            <a:br>
              <a:rPr lang="ja" sz="2240">
                <a:solidFill>
                  <a:schemeClr val="dk1"/>
                </a:solidFill>
              </a:rPr>
            </a:br>
            <a:r>
              <a:rPr lang="ja" sz="2240">
                <a:solidFill>
                  <a:schemeClr val="dk1"/>
                </a:solidFill>
              </a:rPr>
              <a:t>	複雑な情報を加味できなかった</a:t>
            </a:r>
            <a:endParaRPr sz="2240">
              <a:solidFill>
                <a:schemeClr val="dk1"/>
              </a:solidFill>
            </a:endParaRPr>
          </a:p>
          <a:p>
            <a:pPr indent="0" lvl="0" marL="0" rtl="0" algn="l">
              <a:lnSpc>
                <a:spcPct val="80000"/>
              </a:lnSpc>
              <a:spcBef>
                <a:spcPts val="1200"/>
              </a:spcBef>
              <a:spcAft>
                <a:spcPts val="1200"/>
              </a:spcAft>
              <a:buSzPts val="770"/>
              <a:buNone/>
            </a:pPr>
            <a:r>
              <a:rPr lang="ja" sz="2240">
                <a:solidFill>
                  <a:schemeClr val="dk1"/>
                </a:solidFill>
              </a:rPr>
              <a:t>→各文章の関係性を構造化した形で付与することで</a:t>
            </a:r>
            <a:br>
              <a:rPr lang="ja" sz="2240">
                <a:solidFill>
                  <a:schemeClr val="dk1"/>
                </a:solidFill>
              </a:rPr>
            </a:br>
            <a:r>
              <a:rPr lang="ja" sz="2240">
                <a:solidFill>
                  <a:schemeClr val="dk1"/>
                </a:solidFill>
              </a:rPr>
              <a:t>　複雑な考慮が可能になると考えられる</a:t>
            </a:r>
            <a:endParaRPr sz="224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3"/>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まとめと今後の展望</a:t>
            </a:r>
            <a:endParaRPr/>
          </a:p>
        </p:txBody>
      </p:sp>
      <p:sp>
        <p:nvSpPr>
          <p:cNvPr id="208" name="Google Shape;208;p13"/>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10" name="Google Shape;210;p13"/>
          <p:cNvSpPr txBox="1"/>
          <p:nvPr/>
        </p:nvSpPr>
        <p:spPr>
          <a:xfrm>
            <a:off x="87025" y="1020150"/>
            <a:ext cx="8971200" cy="509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770"/>
              <a:buFont typeface="Arial"/>
              <a:buNone/>
            </a:pPr>
            <a:r>
              <a:rPr lang="ja" sz="2240">
                <a:solidFill>
                  <a:schemeClr val="dk1"/>
                </a:solidFill>
                <a:latin typeface="M PLUS 1p"/>
                <a:ea typeface="M PLUS 1p"/>
                <a:cs typeface="M PLUS 1p"/>
                <a:sym typeface="M PLUS 1p"/>
              </a:rPr>
              <a:t>まとめ：</a:t>
            </a:r>
            <a:endParaRPr sz="2240">
              <a:solidFill>
                <a:schemeClr val="dk1"/>
              </a:solidFill>
              <a:latin typeface="M PLUS 1p"/>
              <a:ea typeface="M PLUS 1p"/>
              <a:cs typeface="M PLUS 1p"/>
              <a:sym typeface="M PLUS 1p"/>
            </a:endParaRPr>
          </a:p>
          <a:p>
            <a:pPr indent="-370840" lvl="0" marL="457200" rtl="0" algn="l">
              <a:lnSpc>
                <a:spcPct val="100000"/>
              </a:lnSpc>
              <a:spcBef>
                <a:spcPts val="1200"/>
              </a:spcBef>
              <a:spcAft>
                <a:spcPts val="0"/>
              </a:spcAft>
              <a:buClr>
                <a:schemeClr val="dk1"/>
              </a:buClr>
              <a:buSzPts val="2240"/>
              <a:buFont typeface="M PLUS 1p"/>
              <a:buAutoNum type="arabicPeriod"/>
            </a:pPr>
            <a:r>
              <a:rPr lang="ja" sz="2240">
                <a:solidFill>
                  <a:schemeClr val="dk2"/>
                </a:solidFill>
                <a:latin typeface="M PLUS 1p"/>
                <a:ea typeface="M PLUS 1p"/>
                <a:cs typeface="M PLUS 1p"/>
                <a:sym typeface="M PLUS 1p"/>
              </a:rPr>
              <a:t>✅ </a:t>
            </a:r>
            <a:r>
              <a:rPr lang="ja" sz="2240">
                <a:solidFill>
                  <a:schemeClr val="dk1"/>
                </a:solidFill>
                <a:latin typeface="M PLUS 1p"/>
                <a:ea typeface="M PLUS 1p"/>
                <a:cs typeface="M PLUS 1p"/>
                <a:sym typeface="M PLUS 1p"/>
              </a:rPr>
              <a:t>橋長、幅員の2パラメータから鋼プレートガーダー橋BIM出力まで、簡易照査の範囲内で</a:t>
            </a:r>
            <a:r>
              <a:rPr b="1" lang="ja" sz="2240">
                <a:solidFill>
                  <a:schemeClr val="dk1"/>
                </a:solidFill>
                <a:latin typeface="M PLUS 1p"/>
                <a:ea typeface="M PLUS 1p"/>
                <a:cs typeface="M PLUS 1p"/>
                <a:sym typeface="M PLUS 1p"/>
              </a:rPr>
              <a:t>95.8%</a:t>
            </a:r>
            <a:r>
              <a:rPr lang="ja" sz="2240">
                <a:solidFill>
                  <a:schemeClr val="dk1"/>
                </a:solidFill>
                <a:latin typeface="M PLUS 1p"/>
                <a:ea typeface="M PLUS 1p"/>
                <a:cs typeface="M PLUS 1p"/>
                <a:sym typeface="M PLUS 1p"/>
              </a:rPr>
              <a:t>の合格率で出力が可能になった</a:t>
            </a:r>
            <a:endParaRPr sz="2240">
              <a:solidFill>
                <a:schemeClr val="dk1"/>
              </a:solidFill>
              <a:latin typeface="M PLUS 1p"/>
              <a:ea typeface="M PLUS 1p"/>
              <a:cs typeface="M PLUS 1p"/>
              <a:sym typeface="M PLUS 1p"/>
            </a:endParaRPr>
          </a:p>
          <a:p>
            <a:pPr indent="-370840" lvl="1" marL="914400" rtl="0" algn="l">
              <a:lnSpc>
                <a:spcPct val="100000"/>
              </a:lnSpc>
              <a:spcBef>
                <a:spcPts val="0"/>
              </a:spcBef>
              <a:spcAft>
                <a:spcPts val="0"/>
              </a:spcAft>
              <a:buClr>
                <a:schemeClr val="dk1"/>
              </a:buClr>
              <a:buSzPts val="2240"/>
              <a:buFont typeface="M PLUS 1p"/>
              <a:buAutoNum type="alphaLcPeriod"/>
            </a:pPr>
            <a:r>
              <a:rPr lang="ja" sz="2240">
                <a:solidFill>
                  <a:schemeClr val="dk1"/>
                </a:solidFill>
                <a:latin typeface="M PLUS 1p"/>
                <a:ea typeface="M PLUS 1p"/>
                <a:cs typeface="M PLUS 1p"/>
                <a:sym typeface="M PLUS 1p"/>
              </a:rPr>
              <a:t>RAGの使用、照査ループの全体システムの有用性を示した</a:t>
            </a:r>
            <a:endParaRPr sz="2240">
              <a:solidFill>
                <a:schemeClr val="dk1"/>
              </a:solidFill>
              <a:latin typeface="M PLUS 1p"/>
              <a:ea typeface="M PLUS 1p"/>
              <a:cs typeface="M PLUS 1p"/>
              <a:sym typeface="M PLUS 1p"/>
            </a:endParaRPr>
          </a:p>
          <a:p>
            <a:pPr indent="-370840" lvl="0" marL="457200" rtl="0" algn="l">
              <a:lnSpc>
                <a:spcPct val="100000"/>
              </a:lnSpc>
              <a:spcBef>
                <a:spcPts val="0"/>
              </a:spcBef>
              <a:spcAft>
                <a:spcPts val="0"/>
              </a:spcAft>
              <a:buClr>
                <a:schemeClr val="dk1"/>
              </a:buClr>
              <a:buSzPts val="2240"/>
              <a:buFont typeface="M PLUS 1p"/>
              <a:buAutoNum type="arabicPeriod"/>
            </a:pPr>
            <a:r>
              <a:rPr lang="ja" sz="2240">
                <a:solidFill>
                  <a:schemeClr val="dk2"/>
                </a:solidFill>
                <a:latin typeface="M PLUS 1p"/>
                <a:ea typeface="M PLUS 1p"/>
                <a:cs typeface="M PLUS 1p"/>
                <a:sym typeface="M PLUS 1p"/>
              </a:rPr>
              <a:t>🔺</a:t>
            </a:r>
            <a:r>
              <a:rPr lang="ja" sz="2240">
                <a:solidFill>
                  <a:schemeClr val="dk1"/>
                </a:solidFill>
                <a:latin typeface="M PLUS 1p"/>
                <a:ea typeface="M PLUS 1p"/>
                <a:cs typeface="M PLUS 1p"/>
                <a:sym typeface="M PLUS 1p"/>
              </a:rPr>
              <a:t>一方で課題として、RAGにおいて示方書等からは表面的な関係しか参照できていないことが挙げられる</a:t>
            </a:r>
            <a:endParaRPr sz="2240">
              <a:solidFill>
                <a:schemeClr val="dk1"/>
              </a:solidFill>
              <a:latin typeface="M PLUS 1p"/>
              <a:ea typeface="M PLUS 1p"/>
              <a:cs typeface="M PLUS 1p"/>
              <a:sym typeface="M PLUS 1p"/>
            </a:endParaRPr>
          </a:p>
          <a:p>
            <a:pPr indent="0" lvl="0" marL="0" rtl="0" algn="l">
              <a:lnSpc>
                <a:spcPct val="100000"/>
              </a:lnSpc>
              <a:spcBef>
                <a:spcPts val="1200"/>
              </a:spcBef>
              <a:spcAft>
                <a:spcPts val="0"/>
              </a:spcAft>
              <a:buClr>
                <a:schemeClr val="dk1"/>
              </a:buClr>
              <a:buSzPts val="770"/>
              <a:buFont typeface="Arial"/>
              <a:buNone/>
            </a:pPr>
            <a:r>
              <a:rPr lang="ja" sz="2240">
                <a:solidFill>
                  <a:schemeClr val="dk1"/>
                </a:solidFill>
                <a:latin typeface="M PLUS 1p"/>
                <a:ea typeface="M PLUS 1p"/>
                <a:cs typeface="M PLUS 1p"/>
                <a:sym typeface="M PLUS 1p"/>
              </a:rPr>
              <a:t>今後の展望：</a:t>
            </a:r>
            <a:endParaRPr sz="2240">
              <a:solidFill>
                <a:schemeClr val="dk1"/>
              </a:solidFill>
              <a:latin typeface="M PLUS 1p"/>
              <a:ea typeface="M PLUS 1p"/>
              <a:cs typeface="M PLUS 1p"/>
              <a:sym typeface="M PLUS 1p"/>
            </a:endParaRPr>
          </a:p>
          <a:p>
            <a:pPr indent="-370840" lvl="0" marL="457200" rtl="0" algn="l">
              <a:lnSpc>
                <a:spcPct val="100000"/>
              </a:lnSpc>
              <a:spcBef>
                <a:spcPts val="1200"/>
              </a:spcBef>
              <a:spcAft>
                <a:spcPts val="0"/>
              </a:spcAft>
              <a:buClr>
                <a:schemeClr val="dk1"/>
              </a:buClr>
              <a:buSzPts val="2240"/>
              <a:buFont typeface="M PLUS 1p"/>
              <a:buAutoNum type="arabicPeriod"/>
            </a:pPr>
            <a:r>
              <a:rPr lang="ja" sz="2240">
                <a:solidFill>
                  <a:schemeClr val="dk1"/>
                </a:solidFill>
                <a:latin typeface="M PLUS 1p"/>
                <a:ea typeface="M PLUS 1p"/>
                <a:cs typeface="M PLUS 1p"/>
                <a:sym typeface="M PLUS 1p"/>
              </a:rPr>
              <a:t>設計知を構造化して持っておくことで、より詳細な初期設計、</a:t>
            </a:r>
            <a:br>
              <a:rPr lang="ja" sz="2240">
                <a:solidFill>
                  <a:schemeClr val="dk1"/>
                </a:solidFill>
                <a:latin typeface="M PLUS 1p"/>
                <a:ea typeface="M PLUS 1p"/>
                <a:cs typeface="M PLUS 1p"/>
                <a:sym typeface="M PLUS 1p"/>
              </a:rPr>
            </a:br>
            <a:r>
              <a:rPr lang="ja" sz="2240">
                <a:solidFill>
                  <a:schemeClr val="dk1"/>
                </a:solidFill>
                <a:latin typeface="M PLUS 1p"/>
                <a:ea typeface="M PLUS 1p"/>
                <a:cs typeface="M PLUS 1p"/>
                <a:sym typeface="M PLUS 1p"/>
              </a:rPr>
              <a:t>さらに一般的な橋梁形式に範囲を広げていく</a:t>
            </a:r>
            <a:endParaRPr sz="2240">
              <a:solidFill>
                <a:schemeClr val="dk1"/>
              </a:solidFill>
              <a:latin typeface="M PLUS 1p"/>
              <a:ea typeface="M PLUS 1p"/>
              <a:cs typeface="M PLUS 1p"/>
              <a:sym typeface="M PLUS 1p"/>
            </a:endParaRPr>
          </a:p>
          <a:p>
            <a:pPr indent="-370840" lvl="0" marL="457200" rtl="0" algn="l">
              <a:spcBef>
                <a:spcPts val="0"/>
              </a:spcBef>
              <a:spcAft>
                <a:spcPts val="0"/>
              </a:spcAft>
              <a:buClr>
                <a:schemeClr val="dk1"/>
              </a:buClr>
              <a:buSzPts val="2240"/>
              <a:buFont typeface="M PLUS 1p"/>
              <a:buAutoNum type="arabicPeriod"/>
            </a:pPr>
            <a:r>
              <a:rPr lang="ja" sz="2240">
                <a:solidFill>
                  <a:schemeClr val="dk1"/>
                </a:solidFill>
                <a:latin typeface="M PLUS 1p"/>
                <a:ea typeface="M PLUS 1p"/>
                <a:cs typeface="M PLUS 1p"/>
                <a:sym typeface="M PLUS 1p"/>
              </a:rPr>
              <a:t>対傾構、横構等の追加によるさらなる構造の詳細化</a:t>
            </a:r>
            <a:endParaRPr sz="2240">
              <a:solidFill>
                <a:schemeClr val="dk1"/>
              </a:solidFill>
              <a:latin typeface="M PLUS 1p"/>
              <a:ea typeface="M PLUS 1p"/>
              <a:cs typeface="M PLUS 1p"/>
              <a:sym typeface="M PLUS 1p"/>
            </a:endParaRPr>
          </a:p>
          <a:p>
            <a:pPr indent="0" lvl="0" marL="0" rtl="0" algn="l">
              <a:lnSpc>
                <a:spcPct val="100000"/>
              </a:lnSpc>
              <a:spcBef>
                <a:spcPts val="1200"/>
              </a:spcBef>
              <a:spcAft>
                <a:spcPts val="0"/>
              </a:spcAft>
              <a:buClr>
                <a:schemeClr val="dk1"/>
              </a:buClr>
              <a:buSzPts val="770"/>
              <a:buFont typeface="Arial"/>
              <a:buNone/>
            </a:pPr>
            <a:r>
              <a:t/>
            </a:r>
            <a:endParaRPr sz="2240">
              <a:solidFill>
                <a:schemeClr val="dk1"/>
              </a:solidFill>
              <a:latin typeface="M PLUS 1p"/>
              <a:ea typeface="M PLUS 1p"/>
              <a:cs typeface="M PLUS 1p"/>
              <a:sym typeface="M PLUS 1p"/>
            </a:endParaRPr>
          </a:p>
          <a:p>
            <a:pPr indent="0" lvl="0" marL="0" rtl="0" algn="l">
              <a:lnSpc>
                <a:spcPct val="100000"/>
              </a:lnSpc>
              <a:spcBef>
                <a:spcPts val="1200"/>
              </a:spcBef>
              <a:spcAft>
                <a:spcPts val="1200"/>
              </a:spcAft>
              <a:buClr>
                <a:schemeClr val="dk1"/>
              </a:buClr>
              <a:buSzPts val="770"/>
              <a:buFont typeface="Arial"/>
              <a:buNone/>
            </a:pPr>
            <a:r>
              <a:t/>
            </a:r>
            <a:endParaRPr sz="2240">
              <a:solidFill>
                <a:schemeClr val="dk1"/>
              </a:solidFill>
              <a:latin typeface="M PLUS 1p"/>
              <a:ea typeface="M PLUS 1p"/>
              <a:cs typeface="M PLUS 1p"/>
              <a:sym typeface="M PLUS 1p"/>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type="title"/>
          </p:nvPr>
        </p:nvSpPr>
        <p:spPr>
          <a:xfrm>
            <a:off x="0" y="0"/>
            <a:ext cx="8215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参考文献</a:t>
            </a:r>
            <a:endParaRPr/>
          </a:p>
        </p:txBody>
      </p:sp>
      <p:sp>
        <p:nvSpPr>
          <p:cNvPr id="216" name="Google Shape;216;p14"/>
          <p:cNvSpPr txBox="1"/>
          <p:nvPr>
            <p:ph idx="2" type="title"/>
          </p:nvPr>
        </p:nvSpPr>
        <p:spPr>
          <a:xfrm>
            <a:off x="0" y="573900"/>
            <a:ext cx="4145400" cy="25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7" name="Google Shape;217;p14"/>
          <p:cNvSpPr txBox="1"/>
          <p:nvPr>
            <p:ph idx="1" type="body"/>
          </p:nvPr>
        </p:nvSpPr>
        <p:spPr>
          <a:xfrm>
            <a:off x="162375" y="848850"/>
            <a:ext cx="8701800" cy="34458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AutoNum type="arabicPeriod"/>
            </a:pPr>
            <a:r>
              <a:rPr lang="ja"/>
              <a:t>国土交通省. 「BIM/CIMの進め方について」. 2024-02-22. </a:t>
            </a:r>
            <a:r>
              <a:rPr lang="ja" u="sng">
                <a:solidFill>
                  <a:schemeClr val="hlink"/>
                </a:solidFill>
                <a:hlinkClick r:id="rId3"/>
              </a:rPr>
              <a:t>https://www.mlit.go.jp/tec/content/001725321.pdf</a:t>
            </a:r>
            <a:r>
              <a:rPr lang="ja"/>
              <a:t>, (参照2025-12-11)</a:t>
            </a:r>
            <a:endParaRPr/>
          </a:p>
          <a:p>
            <a:pPr indent="-368300" lvl="0" marL="457200" rtl="0" algn="l">
              <a:spcBef>
                <a:spcPts val="0"/>
              </a:spcBef>
              <a:spcAft>
                <a:spcPts val="0"/>
              </a:spcAft>
              <a:buSzPts val="2200"/>
              <a:buAutoNum type="arabicPeriod"/>
            </a:pPr>
            <a:r>
              <a:rPr lang="ja"/>
              <a:t>山本 敦大, 緒方 陸, 藤井 純一郎, 山本 一浩.「生成 AI による単純形状 3 次元データモデルの対話的な生成手法の一考察」. AI・データサイエンス論文集. 2025, 6巻1号, p.96-106</a:t>
            </a:r>
            <a:endParaRPr/>
          </a:p>
          <a:p>
            <a:pPr indent="-368300" lvl="0" marL="457200" rtl="0" algn="l">
              <a:spcBef>
                <a:spcPts val="0"/>
              </a:spcBef>
              <a:spcAft>
                <a:spcPts val="0"/>
              </a:spcAft>
              <a:buSzPts val="2200"/>
              <a:buAutoNum type="arabicPeriod"/>
            </a:pPr>
            <a:r>
              <a:rPr lang="ja"/>
              <a:t>国土交通省. 「道路橋示方書」2017-07-21. </a:t>
            </a:r>
            <a:r>
              <a:rPr lang="ja" u="sng">
                <a:solidFill>
                  <a:schemeClr val="hlink"/>
                </a:solidFill>
                <a:hlinkClick r:id="rId4"/>
              </a:rPr>
              <a:t>https://www.mlit.go.jp/road/sign/kijyun/pdf/20170721hashikouka.pdf</a:t>
            </a:r>
            <a:r>
              <a:rPr lang="ja"/>
              <a:t> </a:t>
            </a:r>
            <a:endParaRPr/>
          </a:p>
          <a:p>
            <a:pPr indent="-368300" lvl="0" marL="457200" rtl="0" algn="l">
              <a:spcBef>
                <a:spcPts val="0"/>
              </a:spcBef>
              <a:spcAft>
                <a:spcPts val="0"/>
              </a:spcAft>
              <a:buSzPts val="2200"/>
              <a:buAutoNum type="arabicPeriod"/>
            </a:pPr>
            <a:r>
              <a:rPr lang="ja"/>
              <a:t>中井博, 北田俊行. 鋼橋設計の基礎. 共立出版株式会社. </a:t>
            </a:r>
            <a:endParaRPr/>
          </a:p>
        </p:txBody>
      </p:sp>
      <p:sp>
        <p:nvSpPr>
          <p:cNvPr id="218" name="Google Shape;21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